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5"/>
  </p:notesMasterIdLst>
  <p:sldIdLst>
    <p:sldId id="256" r:id="rId2"/>
    <p:sldId id="269" r:id="rId3"/>
    <p:sldId id="259" r:id="rId4"/>
    <p:sldId id="272" r:id="rId5"/>
    <p:sldId id="260" r:id="rId6"/>
    <p:sldId id="446" r:id="rId7"/>
    <p:sldId id="262" r:id="rId8"/>
    <p:sldId id="273" r:id="rId9"/>
    <p:sldId id="339" r:id="rId10"/>
    <p:sldId id="343" r:id="rId11"/>
    <p:sldId id="274" r:id="rId12"/>
    <p:sldId id="340" r:id="rId13"/>
    <p:sldId id="341" r:id="rId14"/>
    <p:sldId id="342" r:id="rId15"/>
    <p:sldId id="275" r:id="rId16"/>
    <p:sldId id="344" r:id="rId17"/>
    <p:sldId id="345" r:id="rId18"/>
    <p:sldId id="361" r:id="rId19"/>
    <p:sldId id="350" r:id="rId20"/>
    <p:sldId id="357" r:id="rId21"/>
    <p:sldId id="358" r:id="rId22"/>
    <p:sldId id="359" r:id="rId23"/>
    <p:sldId id="360" r:id="rId24"/>
    <p:sldId id="362" r:id="rId25"/>
    <p:sldId id="427" r:id="rId26"/>
    <p:sldId id="430" r:id="rId27"/>
    <p:sldId id="440" r:id="rId28"/>
    <p:sldId id="435" r:id="rId29"/>
    <p:sldId id="431" r:id="rId30"/>
    <p:sldId id="432" r:id="rId31"/>
    <p:sldId id="433" r:id="rId32"/>
    <p:sldId id="434" r:id="rId33"/>
    <p:sldId id="441" r:id="rId34"/>
    <p:sldId id="442" r:id="rId35"/>
    <p:sldId id="443" r:id="rId36"/>
    <p:sldId id="444" r:id="rId37"/>
    <p:sldId id="276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9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07" r:id="rId83"/>
    <p:sldId id="408" r:id="rId84"/>
    <p:sldId id="409" r:id="rId85"/>
    <p:sldId id="410" r:id="rId86"/>
    <p:sldId id="411" r:id="rId87"/>
    <p:sldId id="412" r:id="rId88"/>
    <p:sldId id="413" r:id="rId89"/>
    <p:sldId id="414" r:id="rId90"/>
    <p:sldId id="415" r:id="rId91"/>
    <p:sldId id="416" r:id="rId92"/>
    <p:sldId id="417" r:id="rId93"/>
    <p:sldId id="418" r:id="rId94"/>
    <p:sldId id="419" r:id="rId95"/>
    <p:sldId id="420" r:id="rId96"/>
    <p:sldId id="421" r:id="rId97"/>
    <p:sldId id="422" r:id="rId98"/>
    <p:sldId id="423" r:id="rId99"/>
    <p:sldId id="424" r:id="rId100"/>
    <p:sldId id="425" r:id="rId101"/>
    <p:sldId id="426" r:id="rId102"/>
    <p:sldId id="445" r:id="rId103"/>
    <p:sldId id="266" r:id="rId104"/>
  </p:sldIdLst>
  <p:sldSz cx="9144000" cy="6858000" type="screen4x3"/>
  <p:notesSz cx="6858000" cy="9144000"/>
  <p:embeddedFontLst>
    <p:embeddedFont>
      <p:font typeface="맑은 고딕" pitchFamily="50" charset="-127"/>
      <p:regular r:id="rId106"/>
      <p:bold r:id="rId107"/>
    </p:embeddedFont>
    <p:embeddedFont>
      <p:font typeface="나눔고딕" pitchFamily="50" charset="-127"/>
      <p:regular r:id="rId108"/>
      <p:bold r:id="rId109"/>
    </p:embeddedFont>
    <p:embeddedFont>
      <p:font typeface="한컴돋움" pitchFamily="18" charset="2"/>
      <p:regular r:id="rId110"/>
    </p:embeddedFont>
    <p:embeddedFont>
      <p:font typeface="나눔손글씨 펜" pitchFamily="66" charset="-127"/>
      <p:regular r:id="rId1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2" autoAdjust="0"/>
    <p:restoredTop sz="94660"/>
  </p:normalViewPr>
  <p:slideViewPr>
    <p:cSldViewPr>
      <p:cViewPr>
        <p:scale>
          <a:sx n="75" d="100"/>
          <a:sy n="75" d="100"/>
        </p:scale>
        <p:origin x="-408" y="-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5.fntdata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A239D-8EAB-4675-960D-33BF23570D9B}" type="datetimeFigureOut">
              <a:rPr lang="ko-KR" altLang="en-US" smtClean="0"/>
              <a:pPr/>
              <a:t>2018-12-07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C52FD-702A-4F63-9E0D-640FECA2C3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700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89C52FD-702A-4F63-9E0D-640FECA2C3E1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89C52FD-702A-4F63-9E0D-640FECA2C3E1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89C52FD-702A-4F63-9E0D-640FECA2C3E1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89C52FD-702A-4F63-9E0D-640FECA2C3E1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BBE0B-F646-42F2-86EC-4DC9147B67A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8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BBE0B-F646-42F2-86EC-4DC9147B67A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C52FD-702A-4F63-9E0D-640FECA2C3E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E419-3DBD-4114-8239-FD00F4B4DADF}" type="datetimeFigureOut">
              <a:rPr lang="ko-KR" altLang="en-US" smtClean="0"/>
              <a:pPr/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A36E6-9F3F-4C79-9505-6AAFE7D8CA00}" type="datetimeFigureOut">
              <a:rPr lang="ko-KR" altLang="en-US" smtClean="0"/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FAF64-A2D3-4BDE-9AF5-E1C0E9688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75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5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nhn\바탕 화면\메모장\06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2752"/>
          </a:xfrm>
          <a:prstGeom prst="rect">
            <a:avLst/>
          </a:prstGeom>
          <a:noFill/>
        </p:spPr>
      </p:pic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nhn\바탕 화면\메모장\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8904" y="1844824"/>
            <a:ext cx="8229600" cy="1143000"/>
          </a:xfrm>
        </p:spPr>
        <p:txBody>
          <a:bodyPr>
            <a:normAutofit/>
          </a:bodyPr>
          <a:lstStyle>
            <a:lvl1pPr algn="l">
              <a:defRPr sz="6800" spc="-250" baseline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682462" y="6453336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메모장\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885428"/>
            <a:ext cx="7704856" cy="1143000"/>
          </a:xfrm>
        </p:spPr>
        <p:txBody>
          <a:bodyPr>
            <a:normAutofit/>
          </a:bodyPr>
          <a:lstStyle>
            <a:lvl1pPr algn="l">
              <a:defRPr sz="3000" spc="-5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614864" y="6093296"/>
            <a:ext cx="2133600" cy="365125"/>
          </a:xfrm>
        </p:spPr>
        <p:txBody>
          <a:bodyPr/>
          <a:lstStyle>
            <a:lvl1pPr>
              <a:defRPr sz="80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fld id="{B790347D-9BAF-4156-929D-2FADE7813BE6}" type="slidenum">
              <a:rPr lang="en-US" altLang="ko-KR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/>
              <a:t>‹#›</a:t>
            </a:fld>
            <a:r>
              <a:rPr lang="en-US" altLang="ko-KR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60314" y="2044154"/>
            <a:ext cx="7516142" cy="376111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600" spc="-20" baseline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내용을 입력하세요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BE419-3DBD-4114-8239-FD00F4B4DADF}" type="datetimeFigureOut">
              <a:rPr lang="ko-KR" altLang="en-US" smtClean="0"/>
              <a:pPr/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C888-4DDF-427F-91EC-A8A62E1B0C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67" r:id="rId3"/>
    <p:sldLayoutId id="2147483668" r:id="rId4"/>
    <p:sldLayoutId id="2147483669" r:id="rId5"/>
    <p:sldLayoutId id="2147483670" r:id="rId6"/>
    <p:sldLayoutId id="2147483665" r:id="rId7"/>
    <p:sldLayoutId id="2147483666" r:id="rId8"/>
    <p:sldLayoutId id="2147483660" r:id="rId9"/>
    <p:sldLayoutId id="2147483661" r:id="rId10"/>
    <p:sldLayoutId id="2147483663" r:id="rId11"/>
    <p:sldLayoutId id="2147483664" r:id="rId12"/>
    <p:sldLayoutId id="2147483649" r:id="rId13"/>
    <p:sldLayoutId id="2147483671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nhn\바탕 화면\메모장\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71600" y="1988840"/>
            <a:ext cx="7344816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SB GroupWare</a:t>
            </a:r>
            <a:endParaRPr lang="en-US" altLang="ko-KR" sz="6800" b="0" spc="-1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984" y="4437125"/>
            <a:ext cx="4608512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ctr"/>
            <a:r>
              <a:rPr lang="ko-KR" altLang="en-US" sz="3200" b="0" spc="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팀명</a:t>
            </a:r>
            <a:r>
              <a:rPr lang="ko-KR" altLang="en-US" sz="3200" b="0" spc="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b="0" spc="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: ITT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5536" y="1146580"/>
            <a:ext cx="8352928" cy="4946716"/>
            <a:chOff x="280843" y="260648"/>
            <a:chExt cx="8646636" cy="582251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67544" y="2024844"/>
              <a:ext cx="1368152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꺾인 연결선 6"/>
            <p:cNvCxnSpPr>
              <a:stCxn id="6" idx="3"/>
            </p:cNvCxnSpPr>
            <p:nvPr/>
          </p:nvCxnSpPr>
          <p:spPr>
            <a:xfrm flipV="1">
              <a:off x="1835696" y="1537947"/>
              <a:ext cx="432048" cy="774929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둥근 직사각형 7"/>
            <p:cNvSpPr/>
            <p:nvPr/>
          </p:nvSpPr>
          <p:spPr>
            <a:xfrm>
              <a:off x="1691680" y="817867"/>
              <a:ext cx="3312368" cy="7200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아이디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비밀번호 입력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740352" y="1916832"/>
              <a:ext cx="1187127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4175956" y="1830363"/>
              <a:ext cx="237626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비밀번호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일치여부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4175956" y="3123059"/>
              <a:ext cx="237626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로그인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600" dirty="0" smtClean="0">
                  <a:solidFill>
                    <a:schemeClr val="tx1"/>
                  </a:solidFill>
                </a:rPr>
              </a:br>
              <a:r>
                <a:rPr lang="en-US" altLang="ko-KR" sz="1600" dirty="0" smtClean="0">
                  <a:solidFill>
                    <a:schemeClr val="tx1"/>
                  </a:solidFill>
                </a:rPr>
                <a:t>5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회 실패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다이아몬드 11"/>
            <p:cNvSpPr/>
            <p:nvPr/>
          </p:nvSpPr>
          <p:spPr>
            <a:xfrm>
              <a:off x="1619672" y="4437112"/>
              <a:ext cx="237626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관리자의</a:t>
              </a:r>
              <a:r>
                <a:rPr lang="en-US" altLang="ko-KR" sz="1600" dirty="0">
                  <a:solidFill>
                    <a:schemeClr val="tx1"/>
                  </a:solidFill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</a:rPr>
                <a:t>승인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566170" y="5507099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꺾인 연결선 13"/>
            <p:cNvCxnSpPr>
              <a:stCxn id="8" idx="3"/>
            </p:cNvCxnSpPr>
            <p:nvPr/>
          </p:nvCxnSpPr>
          <p:spPr>
            <a:xfrm>
              <a:off x="5004048" y="1177907"/>
              <a:ext cx="360040" cy="666917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11" idx="1"/>
            </p:cNvCxnSpPr>
            <p:nvPr/>
          </p:nvCxnSpPr>
          <p:spPr>
            <a:xfrm rot="10800000">
              <a:off x="3635896" y="1537947"/>
              <a:ext cx="540060" cy="194515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꺾인 연결선 15"/>
            <p:cNvCxnSpPr>
              <a:endCxn id="12" idx="2"/>
            </p:cNvCxnSpPr>
            <p:nvPr/>
          </p:nvCxnSpPr>
          <p:spPr>
            <a:xfrm rot="10800000">
              <a:off x="2807804" y="5157193"/>
              <a:ext cx="749238" cy="673943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11" idx="2"/>
              <a:endCxn id="13" idx="0"/>
            </p:cNvCxnSpPr>
            <p:nvPr/>
          </p:nvCxnSpPr>
          <p:spPr>
            <a:xfrm rot="5400000">
              <a:off x="3993189" y="4136200"/>
              <a:ext cx="1663960" cy="107783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12" idx="1"/>
              <a:endCxn id="13" idx="2"/>
            </p:cNvCxnSpPr>
            <p:nvPr/>
          </p:nvCxnSpPr>
          <p:spPr>
            <a:xfrm rot="10800000" flipH="1" flipV="1">
              <a:off x="1619672" y="4797151"/>
              <a:ext cx="2666578" cy="1286011"/>
            </a:xfrm>
            <a:prstGeom prst="bentConnector4">
              <a:avLst>
                <a:gd name="adj1" fmla="val -8573"/>
                <a:gd name="adj2" fmla="val 117776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2801541" y="1511365"/>
              <a:ext cx="18002" cy="2899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0" idx="3"/>
              <a:endCxn id="9" idx="1"/>
            </p:cNvCxnSpPr>
            <p:nvPr/>
          </p:nvCxnSpPr>
          <p:spPr>
            <a:xfrm>
              <a:off x="6552220" y="2190403"/>
              <a:ext cx="1188132" cy="14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11957" y="3123059"/>
              <a:ext cx="571155" cy="385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  <a:endParaRPr lang="ko-KR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52789" y="2550443"/>
              <a:ext cx="589408" cy="665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 5</a:t>
              </a:r>
              <a:r>
                <a:rPr lang="ko-KR" altLang="en-US" sz="1600" dirty="0" smtClean="0"/>
                <a:t>회</a:t>
              </a:r>
              <a:r>
                <a:rPr lang="en-US" altLang="ko-KR" sz="1600" dirty="0" smtClean="0"/>
                <a:t/>
              </a:r>
              <a:br>
                <a:rPr lang="en-US" altLang="ko-KR" sz="1600" dirty="0" smtClean="0"/>
              </a:br>
              <a:r>
                <a:rPr lang="ko-KR" altLang="en-US" sz="1600" dirty="0" smtClean="0"/>
                <a:t>이하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24128" y="2618197"/>
              <a:ext cx="589408" cy="385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실패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00192" y="1660158"/>
              <a:ext cx="1186780" cy="385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/>
                <a:t>로그인성공</a:t>
              </a:r>
              <a:endParaRPr lang="ko-KR" altLang="en-US" sz="1600" dirty="0"/>
            </a:p>
          </p:txBody>
        </p:sp>
        <p:cxnSp>
          <p:nvCxnSpPr>
            <p:cNvPr id="25" name="직선 화살표 연결선 24"/>
            <p:cNvCxnSpPr>
              <a:stCxn id="10" idx="2"/>
              <a:endCxn id="11" idx="0"/>
            </p:cNvCxnSpPr>
            <p:nvPr/>
          </p:nvCxnSpPr>
          <p:spPr>
            <a:xfrm>
              <a:off x="5364088" y="2550443"/>
              <a:ext cx="0" cy="5726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58057" y="5505958"/>
              <a:ext cx="513077" cy="385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NO</a:t>
              </a:r>
              <a:endParaRPr lang="ko-KR" altLang="en-US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0843" y="260648"/>
              <a:ext cx="788532" cy="385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로그인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292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9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9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문서관리 카테고리를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        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등록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수정 삭제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내부 규정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결자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양식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서식  모음 문서를 등록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수정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         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각 카테고리에 대한 권한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설정을 할 수 있다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90000"/>
              </a:lnSpc>
            </a:pPr>
            <a:endParaRPr lang="en-US" altLang="ko-KR" sz="800" dirty="0" smtClean="0"/>
          </a:p>
          <a:p>
            <a:pPr>
              <a:lnSpc>
                <a:spcPct val="90000"/>
              </a:lnSpc>
            </a:pPr>
            <a:endParaRPr lang="en-US" altLang="ko-KR" sz="800" dirty="0" smtClean="0"/>
          </a:p>
          <a:p>
            <a:pPr>
              <a:lnSpc>
                <a:spcPct val="90000"/>
              </a:lnSpc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73646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adminDom.jsp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75115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관리자페이지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19673" y="1556792"/>
            <a:ext cx="5196576" cy="297559"/>
            <a:chOff x="1619673" y="1556792"/>
            <a:chExt cx="5552506" cy="297559"/>
          </a:xfrm>
        </p:grpSpPr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1619673" y="1556792"/>
              <a:ext cx="936103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임직원관리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3299531" y="1556792"/>
              <a:ext cx="936103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게시판 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2555776" y="1556792"/>
              <a:ext cx="756578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조직관리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4235634" y="1556792"/>
              <a:ext cx="1077161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전자결재관리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6236075" y="1556793"/>
              <a:ext cx="936104" cy="2975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5312795" y="1556792"/>
              <a:ext cx="936104" cy="293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문서관리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979711" y="2041355"/>
            <a:ext cx="4608513" cy="3691901"/>
            <a:chOff x="2086385" y="1988840"/>
            <a:chExt cx="4608513" cy="4225510"/>
          </a:xfrm>
        </p:grpSpPr>
        <p:grpSp>
          <p:nvGrpSpPr>
            <p:cNvPr id="50" name="그룹 49"/>
            <p:cNvGrpSpPr/>
            <p:nvPr/>
          </p:nvGrpSpPr>
          <p:grpSpPr>
            <a:xfrm>
              <a:off x="2086385" y="1988840"/>
              <a:ext cx="4608513" cy="4225510"/>
              <a:chOff x="2086385" y="1988840"/>
              <a:chExt cx="4608513" cy="4225510"/>
            </a:xfrm>
          </p:grpSpPr>
          <p:sp>
            <p:nvSpPr>
              <p:cNvPr id="61" name="이등변 삼각형 60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16200000" flipV="1">
                <a:off x="4225518" y="3079587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2442122"/>
                <a:ext cx="1763427" cy="37722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이등변 삼각형 62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5400000" flipV="1">
                <a:off x="4232786" y="4064170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4931470" y="2461979"/>
                <a:ext cx="1763427" cy="24592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1988840"/>
                <a:ext cx="1763427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문서 관리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2147404" y="2497987"/>
                <a:ext cx="1649678" cy="282941"/>
                <a:chOff x="2147404" y="2497987"/>
                <a:chExt cx="1649678" cy="282941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2147404" y="2497987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dirty="0" smtClean="0">
                      <a:solidFill>
                        <a:schemeClr val="tx1"/>
                      </a:solidFill>
                    </a:rPr>
                    <a:t>추가할 문서관리 명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이등변 삼각형 85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3598554" y="2555139"/>
                  <a:ext cx="198528" cy="175442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grpSp>
            <p:nvGrpSpPr>
              <p:cNvPr id="78" name="그룹 77"/>
              <p:cNvGrpSpPr/>
              <p:nvPr/>
            </p:nvGrpSpPr>
            <p:grpSpPr>
              <a:xfrm>
                <a:off x="4986403" y="2930035"/>
                <a:ext cx="1643499" cy="282941"/>
                <a:chOff x="4986403" y="3043844"/>
                <a:chExt cx="1643499" cy="282941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4986403" y="3043844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개인문서함  </a:t>
                  </a:r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+-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이등변 삼각형 83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6381823" y="3102781"/>
                  <a:ext cx="198528" cy="17544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4165008" y="270892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추가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4208168" y="373575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삭제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984080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저  장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148248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</a:rPr>
                  <a:t>취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  소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DFFD550E-2F2F-4554-8928-1A7BF1C9F2F2}"/>
                </a:ext>
              </a:extLst>
            </p:cNvPr>
            <p:cNvSpPr/>
            <p:nvPr/>
          </p:nvSpPr>
          <p:spPr>
            <a:xfrm>
              <a:off x="4987572" y="2569995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회사문서함 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+-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="" xmlns:a16="http://schemas.microsoft.com/office/drawing/2014/main" id="{DBF6BB51-32E4-4588-81DD-3BA6ACE260C3}"/>
                </a:ext>
              </a:extLst>
            </p:cNvPr>
            <p:cNvSpPr/>
            <p:nvPr/>
          </p:nvSpPr>
          <p:spPr>
            <a:xfrm flipV="1">
              <a:off x="6382992" y="2628933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47158" y="3329801"/>
              <a:ext cx="1334362" cy="1869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부서 문서함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35719" y="3638717"/>
              <a:ext cx="1334362" cy="1869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팀 문서함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40267" y="3379547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048321" y="3681604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83391" y="2875238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내부규정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075738" y="2939307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59373" y="3723541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결재양식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051720" y="3787610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59373" y="4443621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개인 문서함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051720" y="4507690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56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9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9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업무관리 카테고리를 등록하거나 수정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 하거나 카테고리 권한 설정을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004428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adminWorkjsp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009727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관리자페이지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19673" y="1556792"/>
            <a:ext cx="5196576" cy="297559"/>
            <a:chOff x="1619673" y="1556792"/>
            <a:chExt cx="5552506" cy="297559"/>
          </a:xfrm>
        </p:grpSpPr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1619673" y="1556792"/>
              <a:ext cx="936103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임직원관리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3299531" y="1556792"/>
              <a:ext cx="936103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게시판 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2555776" y="1556792"/>
              <a:ext cx="756578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조직관리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4235634" y="1556792"/>
              <a:ext cx="1077161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전자결재관리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6236075" y="1556793"/>
              <a:ext cx="936104" cy="2975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업무관리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5312795" y="1556792"/>
              <a:ext cx="936104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979711" y="2041355"/>
            <a:ext cx="4608513" cy="3691901"/>
            <a:chOff x="2086385" y="1988840"/>
            <a:chExt cx="4608513" cy="4225510"/>
          </a:xfrm>
        </p:grpSpPr>
        <p:grpSp>
          <p:nvGrpSpPr>
            <p:cNvPr id="50" name="그룹 49"/>
            <p:cNvGrpSpPr/>
            <p:nvPr/>
          </p:nvGrpSpPr>
          <p:grpSpPr>
            <a:xfrm>
              <a:off x="2086385" y="1988840"/>
              <a:ext cx="4608513" cy="4225510"/>
              <a:chOff x="2086385" y="1988840"/>
              <a:chExt cx="4608513" cy="4225510"/>
            </a:xfrm>
          </p:grpSpPr>
          <p:sp>
            <p:nvSpPr>
              <p:cNvPr id="61" name="이등변 삼각형 60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16200000" flipV="1">
                <a:off x="4225518" y="3079587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2442122"/>
                <a:ext cx="1763427" cy="37722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이등변 삼각형 62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5400000" flipV="1">
                <a:off x="4232786" y="4064170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4931470" y="2461979"/>
                <a:ext cx="1763427" cy="24592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1988840"/>
                <a:ext cx="1763427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업무 관리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2147404" y="2497987"/>
                <a:ext cx="1649678" cy="282941"/>
                <a:chOff x="2147404" y="2497987"/>
                <a:chExt cx="1649678" cy="282941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2147404" y="2497987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dirty="0" smtClean="0">
                      <a:solidFill>
                        <a:schemeClr val="tx1"/>
                      </a:solidFill>
                    </a:rPr>
                    <a:t>추가할 업무관리 명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이등변 삼각형 85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3598554" y="2555139"/>
                  <a:ext cx="198528" cy="175442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grpSp>
            <p:nvGrpSpPr>
              <p:cNvPr id="78" name="그룹 77"/>
              <p:cNvGrpSpPr/>
              <p:nvPr/>
            </p:nvGrpSpPr>
            <p:grpSpPr>
              <a:xfrm>
                <a:off x="4986403" y="2930035"/>
                <a:ext cx="1643499" cy="282941"/>
                <a:chOff x="4986403" y="3043844"/>
                <a:chExt cx="1643499" cy="282941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4986403" y="3043844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업무관리  </a:t>
                  </a:r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+-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이등변 삼각형 83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6381823" y="3102781"/>
                  <a:ext cx="198528" cy="17544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4165008" y="270892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추가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4208168" y="373575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삭제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984080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저  장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148248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</a:rPr>
                  <a:t>취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  소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47158" y="3329801"/>
              <a:ext cx="1334362" cy="1869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부서 문서함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35719" y="3638717"/>
              <a:ext cx="1334362" cy="1869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팀 문서함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40267" y="3379547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048321" y="3681604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83391" y="2875238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부서 업무관리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075738" y="2939307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59373" y="3723541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팀 업무관리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051720" y="3787610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59373" y="4443621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개인 업무관리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051720" y="4507690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8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개발일정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92088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8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nhn\바탕 화면\메모장\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71600" y="1988840"/>
            <a:ext cx="7344816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감사합니다</a:t>
            </a:r>
            <a:r>
              <a:rPr lang="en-US" altLang="ko-KR" sz="6800" b="0" spc="-1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  <a:endParaRPr lang="en-US" altLang="ko-KR" sz="6800" b="0" spc="-1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15616" y="1700808"/>
            <a:ext cx="6731619" cy="3888432"/>
            <a:chOff x="395535" y="1484784"/>
            <a:chExt cx="6731619" cy="388843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5576" y="3212980"/>
              <a:ext cx="1728192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로그인 상태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다이아몬드 6"/>
            <p:cNvSpPr/>
            <p:nvPr/>
          </p:nvSpPr>
          <p:spPr>
            <a:xfrm>
              <a:off x="3635896" y="3140968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분 동안</a:t>
              </a:r>
              <a:r>
                <a:rPr lang="en-US" altLang="ko-KR" dirty="0" smtClean="0">
                  <a:solidFill>
                    <a:schemeClr val="tx1"/>
                  </a:solidFill>
                </a:rPr>
                <a:t/>
              </a:r>
              <a:br>
                <a:rPr lang="en-US" altLang="ko-KR" dirty="0" smtClean="0">
                  <a:solidFill>
                    <a:schemeClr val="tx1"/>
                  </a:solidFill>
                </a:rPr>
              </a:br>
              <a:r>
                <a:rPr lang="ko-KR" altLang="en-US" dirty="0" smtClean="0">
                  <a:solidFill>
                    <a:schemeClr val="tx1"/>
                  </a:solidFill>
                </a:rPr>
                <a:t>무반응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8" name="꺾인 연결선 7"/>
            <p:cNvCxnSpPr>
              <a:stCxn id="7" idx="3"/>
              <a:endCxn id="6" idx="0"/>
            </p:cNvCxnSpPr>
            <p:nvPr/>
          </p:nvCxnSpPr>
          <p:spPr>
            <a:xfrm flipH="1" flipV="1">
              <a:off x="1619672" y="3212980"/>
              <a:ext cx="4752528" cy="288028"/>
            </a:xfrm>
            <a:prstGeom prst="bentConnector4">
              <a:avLst>
                <a:gd name="adj1" fmla="val -27257"/>
                <a:gd name="adj2" fmla="val 419322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/>
            <p:cNvSpPr/>
            <p:nvPr/>
          </p:nvSpPr>
          <p:spPr>
            <a:xfrm>
              <a:off x="4139952" y="4797152"/>
              <a:ext cx="1728192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로그아웃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6" idx="3"/>
              <a:endCxn id="7" idx="1"/>
            </p:cNvCxnSpPr>
            <p:nvPr/>
          </p:nvCxnSpPr>
          <p:spPr>
            <a:xfrm flipV="1">
              <a:off x="2483768" y="3501008"/>
              <a:ext cx="1152128" cy="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stCxn id="7" idx="2"/>
              <a:endCxn id="9" idx="0"/>
            </p:cNvCxnSpPr>
            <p:nvPr/>
          </p:nvCxnSpPr>
          <p:spPr>
            <a:xfrm>
              <a:off x="5004048" y="3861048"/>
              <a:ext cx="0" cy="936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588224" y="293839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09978" y="4144434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5535" y="1484784"/>
              <a:ext cx="1882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상태유지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427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71600" y="1412776"/>
            <a:ext cx="6912768" cy="4807852"/>
            <a:chOff x="251520" y="611396"/>
            <a:chExt cx="6912768" cy="540989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51520" y="2993529"/>
              <a:ext cx="12241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대시보드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다이아몬드 6"/>
            <p:cNvSpPr/>
            <p:nvPr/>
          </p:nvSpPr>
          <p:spPr>
            <a:xfrm>
              <a:off x="2267744" y="2921521"/>
              <a:ext cx="2232248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메뉴위치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655676" y="4581128"/>
              <a:ext cx="12241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진행문서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563888" y="4581128"/>
              <a:ext cx="12241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일정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652120" y="2899817"/>
              <a:ext cx="1512168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공지사항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652120" y="3721993"/>
              <a:ext cx="1512168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문서관리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652120" y="4581128"/>
              <a:ext cx="1512168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전자결재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652120" y="5445224"/>
              <a:ext cx="1512168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일정관리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652120" y="620688"/>
              <a:ext cx="1512168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로그아웃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652120" y="1412776"/>
              <a:ext cx="1512168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마이페이지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endCxn id="7" idx="1"/>
            </p:cNvCxnSpPr>
            <p:nvPr/>
          </p:nvCxnSpPr>
          <p:spPr>
            <a:xfrm flipV="1">
              <a:off x="1475656" y="3281561"/>
              <a:ext cx="792088" cy="5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7" idx="3"/>
              <a:endCxn id="11" idx="1"/>
            </p:cNvCxnSpPr>
            <p:nvPr/>
          </p:nvCxnSpPr>
          <p:spPr>
            <a:xfrm>
              <a:off x="4499992" y="3281561"/>
              <a:ext cx="1152128" cy="72846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7" idx="3"/>
              <a:endCxn id="12" idx="1"/>
            </p:cNvCxnSpPr>
            <p:nvPr/>
          </p:nvCxnSpPr>
          <p:spPr>
            <a:xfrm>
              <a:off x="4499992" y="3281561"/>
              <a:ext cx="1152128" cy="158759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7" idx="3"/>
              <a:endCxn id="13" idx="1"/>
            </p:cNvCxnSpPr>
            <p:nvPr/>
          </p:nvCxnSpPr>
          <p:spPr>
            <a:xfrm>
              <a:off x="4499992" y="3281561"/>
              <a:ext cx="1152128" cy="245169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7" idx="3"/>
            </p:cNvCxnSpPr>
            <p:nvPr/>
          </p:nvCxnSpPr>
          <p:spPr>
            <a:xfrm>
              <a:off x="4499992" y="3281561"/>
              <a:ext cx="1152128" cy="53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7" idx="0"/>
              <a:endCxn id="14" idx="1"/>
            </p:cNvCxnSpPr>
            <p:nvPr/>
          </p:nvCxnSpPr>
          <p:spPr>
            <a:xfrm rot="5400000" flipH="1" flipV="1">
              <a:off x="3511594" y="780995"/>
              <a:ext cx="2012801" cy="226825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7" idx="0"/>
              <a:endCxn id="15" idx="1"/>
            </p:cNvCxnSpPr>
            <p:nvPr/>
          </p:nvCxnSpPr>
          <p:spPr>
            <a:xfrm rot="5400000" flipH="1" flipV="1">
              <a:off x="3907638" y="1177039"/>
              <a:ext cx="1220713" cy="226825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7" idx="2"/>
              <a:endCxn id="8" idx="0"/>
            </p:cNvCxnSpPr>
            <p:nvPr/>
          </p:nvCxnSpPr>
          <p:spPr>
            <a:xfrm rot="5400000">
              <a:off x="2356043" y="3553302"/>
              <a:ext cx="939527" cy="111612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7" idx="2"/>
              <a:endCxn id="9" idx="0"/>
            </p:cNvCxnSpPr>
            <p:nvPr/>
          </p:nvCxnSpPr>
          <p:spPr>
            <a:xfrm rot="16200000" flipH="1">
              <a:off x="3310149" y="3715320"/>
              <a:ext cx="939527" cy="7920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5692" y="61139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메뉴구조</a:t>
              </a:r>
              <a:endParaRPr lang="en-US" altLang="ko-KR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87224" y="180417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최상단</a:t>
              </a:r>
              <a:endParaRPr lang="en-US" altLang="ko-KR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17994" y="275372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상단</a:t>
              </a:r>
              <a:endParaRPr lang="en-US" altLang="ko-KR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54710" y="364314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사이드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0406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99592" y="1654614"/>
            <a:ext cx="7416824" cy="3548772"/>
            <a:chOff x="611560" y="1043444"/>
            <a:chExt cx="7416824" cy="354877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899592" y="1928664"/>
              <a:ext cx="12241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대시보드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555776" y="1928664"/>
              <a:ext cx="1656184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관리자페이지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644008" y="192866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임직원관리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644008" y="300878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게시판관리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588224" y="3008784"/>
              <a:ext cx="12241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공지사항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588224" y="401615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자유게시판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1560" y="1043444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관리자 메</a:t>
              </a:r>
              <a:r>
                <a:rPr lang="ko-KR" altLang="en-US" dirty="0"/>
                <a:t>뉴</a:t>
              </a:r>
              <a:endParaRPr lang="en-US" altLang="ko-KR" dirty="0" smtClean="0"/>
            </a:p>
          </p:txBody>
        </p:sp>
        <p:cxnSp>
          <p:nvCxnSpPr>
            <p:cNvPr id="13" name="직선 화살표 연결선 12"/>
            <p:cNvCxnSpPr>
              <a:stCxn id="6" idx="3"/>
              <a:endCxn id="7" idx="1"/>
            </p:cNvCxnSpPr>
            <p:nvPr/>
          </p:nvCxnSpPr>
          <p:spPr>
            <a:xfrm>
              <a:off x="2123728" y="2216696"/>
              <a:ext cx="4320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7" idx="3"/>
              <a:endCxn id="9" idx="1"/>
            </p:cNvCxnSpPr>
            <p:nvPr/>
          </p:nvCxnSpPr>
          <p:spPr>
            <a:xfrm>
              <a:off x="4211960" y="2216696"/>
              <a:ext cx="432048" cy="108012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9" idx="3"/>
              <a:endCxn id="11" idx="1"/>
            </p:cNvCxnSpPr>
            <p:nvPr/>
          </p:nvCxnSpPr>
          <p:spPr>
            <a:xfrm>
              <a:off x="6084168" y="3296816"/>
              <a:ext cx="504056" cy="100736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7" idx="3"/>
              <a:endCxn id="8" idx="1"/>
            </p:cNvCxnSpPr>
            <p:nvPr/>
          </p:nvCxnSpPr>
          <p:spPr>
            <a:xfrm>
              <a:off x="4211960" y="2216696"/>
              <a:ext cx="4320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9" idx="3"/>
              <a:endCxn id="10" idx="1"/>
            </p:cNvCxnSpPr>
            <p:nvPr/>
          </p:nvCxnSpPr>
          <p:spPr>
            <a:xfrm>
              <a:off x="6084168" y="3296816"/>
              <a:ext cx="5040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721858" y="141277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상단메뉴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078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7544" y="1268761"/>
            <a:ext cx="8136904" cy="4824535"/>
            <a:chOff x="107504" y="260648"/>
            <a:chExt cx="8854279" cy="6192688"/>
          </a:xfrm>
        </p:grpSpPr>
        <p:sp>
          <p:nvSpPr>
            <p:cNvPr id="6" name="TextBox 5"/>
            <p:cNvSpPr txBox="1"/>
            <p:nvPr/>
          </p:nvSpPr>
          <p:spPr>
            <a:xfrm>
              <a:off x="261392" y="260648"/>
              <a:ext cx="2712780" cy="413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관리자의 임직원 등록</a:t>
              </a:r>
              <a:r>
                <a:rPr lang="en-US" altLang="ko-KR" sz="1600" dirty="0" smtClean="0"/>
                <a:t>/</a:t>
              </a:r>
              <a:r>
                <a:rPr lang="ko-KR" altLang="en-US" sz="1600" dirty="0" smtClean="0"/>
                <a:t>수정</a:t>
              </a:r>
              <a:endParaRPr lang="en-US" altLang="ko-KR" sz="1600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07504" y="314096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임직원관리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966976" y="4293096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관리리스트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499992" y="4293096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이름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499992" y="508518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직급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499992" y="587727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입사일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236296" y="508518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임직원선택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600" dirty="0" smtClean="0">
                  <a:solidFill>
                    <a:schemeClr val="tx1"/>
                  </a:solidFill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</a:rPr>
                <a:t>등록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수정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다이아몬드 12"/>
            <p:cNvSpPr/>
            <p:nvPr/>
          </p:nvSpPr>
          <p:spPr>
            <a:xfrm>
              <a:off x="4281264" y="1426121"/>
              <a:ext cx="4680519" cy="2016224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사원번호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중복확인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),</a:t>
              </a:r>
              <a:br>
                <a:rPr lang="en-US" altLang="ko-KR" sz="1600" dirty="0" smtClean="0">
                  <a:solidFill>
                    <a:schemeClr val="tx1"/>
                  </a:solidFill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</a:rPr>
                <a:t>패스워드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특수문자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영 대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소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8~20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자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),</a:t>
              </a:r>
              <a:br>
                <a:rPr lang="en-US" altLang="ko-KR" sz="1600" dirty="0" smtClean="0">
                  <a:solidFill>
                    <a:schemeClr val="tx1"/>
                  </a:solidFill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</a:rPr>
                <a:t>개인정보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407136" y="84472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알림창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/>
            <p:cNvCxnSpPr>
              <a:stCxn id="8" idx="3"/>
              <a:endCxn id="9" idx="1"/>
            </p:cNvCxnSpPr>
            <p:nvPr/>
          </p:nvCxnSpPr>
          <p:spPr>
            <a:xfrm>
              <a:off x="3407136" y="4581128"/>
              <a:ext cx="10928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endCxn id="12" idx="1"/>
            </p:cNvCxnSpPr>
            <p:nvPr/>
          </p:nvCxnSpPr>
          <p:spPr>
            <a:xfrm>
              <a:off x="5929908" y="5373216"/>
              <a:ext cx="13063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endCxn id="8" idx="1"/>
            </p:cNvCxnSpPr>
            <p:nvPr/>
          </p:nvCxnSpPr>
          <p:spPr>
            <a:xfrm>
              <a:off x="977969" y="3717032"/>
              <a:ext cx="989007" cy="864096"/>
            </a:xfrm>
            <a:prstGeom prst="bentConnector3">
              <a:avLst>
                <a:gd name="adj1" fmla="val -1044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8" idx="3"/>
              <a:endCxn id="10" idx="1"/>
            </p:cNvCxnSpPr>
            <p:nvPr/>
          </p:nvCxnSpPr>
          <p:spPr>
            <a:xfrm>
              <a:off x="3407136" y="4581128"/>
              <a:ext cx="1092856" cy="7920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8" idx="3"/>
              <a:endCxn id="11" idx="1"/>
            </p:cNvCxnSpPr>
            <p:nvPr/>
          </p:nvCxnSpPr>
          <p:spPr>
            <a:xfrm>
              <a:off x="3407136" y="4581128"/>
              <a:ext cx="1092856" cy="158417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2" idx="2"/>
              <a:endCxn id="7" idx="2"/>
            </p:cNvCxnSpPr>
            <p:nvPr/>
          </p:nvCxnSpPr>
          <p:spPr>
            <a:xfrm rot="5400000" flipH="1">
              <a:off x="3419872" y="1124744"/>
              <a:ext cx="1944216" cy="7128792"/>
            </a:xfrm>
            <a:prstGeom prst="bentConnector3">
              <a:avLst>
                <a:gd name="adj1" fmla="val -52911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endCxn id="7" idx="3"/>
            </p:cNvCxnSpPr>
            <p:nvPr/>
          </p:nvCxnSpPr>
          <p:spPr>
            <a:xfrm rot="10800000" flipV="1">
              <a:off x="1547665" y="3428256"/>
              <a:ext cx="5046501" cy="74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2" idx="0"/>
            </p:cNvCxnSpPr>
            <p:nvPr/>
          </p:nvCxnSpPr>
          <p:spPr>
            <a:xfrm rot="5400000" flipH="1" flipV="1">
              <a:off x="6840252" y="3969060"/>
              <a:ext cx="2232248" cy="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3" idx="0"/>
              <a:endCxn id="14" idx="3"/>
            </p:cNvCxnSpPr>
            <p:nvPr/>
          </p:nvCxnSpPr>
          <p:spPr>
            <a:xfrm rot="16200000" flipV="1">
              <a:off x="5587728" y="392325"/>
              <a:ext cx="293365" cy="177422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14" idx="1"/>
              <a:endCxn id="7" idx="0"/>
            </p:cNvCxnSpPr>
            <p:nvPr/>
          </p:nvCxnSpPr>
          <p:spPr>
            <a:xfrm rot="10800000" flipV="1">
              <a:off x="827584" y="1132756"/>
              <a:ext cx="2579552" cy="200821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028547" y="1132756"/>
              <a:ext cx="473062" cy="413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07136" y="3013988"/>
              <a:ext cx="520159" cy="413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59426" y="4108430"/>
              <a:ext cx="619586" cy="413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검</a:t>
              </a:r>
              <a:r>
                <a:rPr lang="ko-KR" altLang="en-US" sz="1600" dirty="0"/>
                <a:t>색</a:t>
              </a:r>
              <a:endParaRPr lang="en-US" altLang="ko-KR" sz="1600" dirty="0" smtClean="0"/>
            </a:p>
          </p:txBody>
        </p:sp>
        <p:cxnSp>
          <p:nvCxnSpPr>
            <p:cNvPr id="28" name="꺾인 연결선 27"/>
            <p:cNvCxnSpPr>
              <a:stCxn id="9" idx="3"/>
              <a:endCxn id="12" idx="1"/>
            </p:cNvCxnSpPr>
            <p:nvPr/>
          </p:nvCxnSpPr>
          <p:spPr>
            <a:xfrm>
              <a:off x="5940152" y="4581128"/>
              <a:ext cx="1296144" cy="7920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1" idx="3"/>
              <a:endCxn id="12" idx="1"/>
            </p:cNvCxnSpPr>
            <p:nvPr/>
          </p:nvCxnSpPr>
          <p:spPr>
            <a:xfrm flipV="1">
              <a:off x="5940152" y="5373216"/>
              <a:ext cx="1296144" cy="7920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90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18978" y="1340768"/>
            <a:ext cx="7425430" cy="4899894"/>
            <a:chOff x="165162" y="260648"/>
            <a:chExt cx="8350882" cy="6192688"/>
          </a:xfrm>
        </p:grpSpPr>
        <p:sp>
          <p:nvSpPr>
            <p:cNvPr id="6" name="TextBox 5"/>
            <p:cNvSpPr txBox="1"/>
            <p:nvPr/>
          </p:nvSpPr>
          <p:spPr>
            <a:xfrm>
              <a:off x="261392" y="260648"/>
              <a:ext cx="1287553" cy="408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/>
                <a:t>게시판 기본</a:t>
              </a:r>
              <a:endParaRPr lang="en-US" altLang="ko-KR" sz="1500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65162" y="1701205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게시</a:t>
              </a:r>
              <a:r>
                <a:rPr lang="ko-KR" altLang="en-US" sz="1500" dirty="0">
                  <a:solidFill>
                    <a:schemeClr val="tx1"/>
                  </a:solidFill>
                </a:rPr>
                <a:t>판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554314" y="2274193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 smtClean="0">
                  <a:solidFill>
                    <a:schemeClr val="tx1"/>
                  </a:solidFill>
                </a:rPr>
                <a:t>게시글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249291" y="1698129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등록</a:t>
              </a:r>
              <a:endParaRPr lang="en-US" altLang="ko-KR" sz="15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수정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6283796" y="2202185"/>
              <a:ext cx="2232248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권</a:t>
              </a:r>
              <a:r>
                <a:rPr lang="ko-KR" altLang="en-US" sz="1500" dirty="0">
                  <a:solidFill>
                    <a:schemeClr val="tx1"/>
                  </a:solidFill>
                </a:rPr>
                <a:t>한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확인</a:t>
              </a:r>
              <a:endParaRPr lang="en-US" altLang="ko-KR" sz="15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168144" y="3573016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 smtClean="0">
                  <a:solidFill>
                    <a:schemeClr val="tx1"/>
                  </a:solidFill>
                </a:rPr>
                <a:t>댓글입력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168144" y="443711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등록</a:t>
              </a:r>
              <a:endParaRPr lang="en-US" altLang="ko-KR" sz="15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수정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3" name="다이아몬드 12"/>
            <p:cNvSpPr/>
            <p:nvPr/>
          </p:nvSpPr>
          <p:spPr>
            <a:xfrm>
              <a:off x="1771356" y="5733256"/>
              <a:ext cx="2232248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본인확인</a:t>
              </a:r>
              <a:endParaRPr lang="en-US" altLang="ko-KR" sz="15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61392" y="3966220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 smtClean="0">
                  <a:solidFill>
                    <a:schemeClr val="tx1"/>
                  </a:solidFill>
                </a:rPr>
                <a:t>불가알림말</a:t>
              </a:r>
              <a:endParaRPr lang="en-US" altLang="ko-KR" sz="15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076056" y="580526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등록</a:t>
              </a:r>
              <a:endParaRPr lang="en-US" altLang="ko-KR" sz="15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수정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679840" y="119675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등록</a:t>
              </a:r>
              <a:endParaRPr lang="en-US" altLang="ko-KR" sz="15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수정</a:t>
              </a:r>
              <a:r>
                <a:rPr lang="en-US" altLang="ko-KR" sz="15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843636" y="2998975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err="1" smtClean="0">
                  <a:solidFill>
                    <a:schemeClr val="tx1"/>
                  </a:solidFill>
                </a:rPr>
                <a:t>불가알림말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3059832" y="2850257"/>
              <a:ext cx="0" cy="7247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endCxn id="12" idx="0"/>
            </p:cNvCxnSpPr>
            <p:nvPr/>
          </p:nvCxnSpPr>
          <p:spPr>
            <a:xfrm>
              <a:off x="2880848" y="4149080"/>
              <a:ext cx="7376" cy="2880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2" idx="2"/>
              <a:endCxn id="13" idx="0"/>
            </p:cNvCxnSpPr>
            <p:nvPr/>
          </p:nvCxnSpPr>
          <p:spPr>
            <a:xfrm flipH="1">
              <a:off x="2887480" y="5013176"/>
              <a:ext cx="744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14" idx="0"/>
            </p:cNvCxnSpPr>
            <p:nvPr/>
          </p:nvCxnSpPr>
          <p:spPr>
            <a:xfrm rot="5400000" flipH="1" flipV="1">
              <a:off x="1139244" y="2551150"/>
              <a:ext cx="1257298" cy="157284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7" idx="3"/>
              <a:endCxn id="8" idx="1"/>
            </p:cNvCxnSpPr>
            <p:nvPr/>
          </p:nvCxnSpPr>
          <p:spPr>
            <a:xfrm>
              <a:off x="1605322" y="1989237"/>
              <a:ext cx="948992" cy="5729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8" idx="0"/>
              <a:endCxn id="9" idx="1"/>
            </p:cNvCxnSpPr>
            <p:nvPr/>
          </p:nvCxnSpPr>
          <p:spPr>
            <a:xfrm rot="5400000" flipH="1" flipV="1">
              <a:off x="3617826" y="1642729"/>
              <a:ext cx="288032" cy="974897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9" idx="3"/>
              <a:endCxn id="10" idx="1"/>
            </p:cNvCxnSpPr>
            <p:nvPr/>
          </p:nvCxnSpPr>
          <p:spPr>
            <a:xfrm>
              <a:off x="5689451" y="1986161"/>
              <a:ext cx="594345" cy="57606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6" idx="3"/>
              <a:endCxn id="7" idx="0"/>
            </p:cNvCxnSpPr>
            <p:nvPr/>
          </p:nvCxnSpPr>
          <p:spPr>
            <a:xfrm flipH="1">
              <a:off x="885242" y="1484784"/>
              <a:ext cx="7234758" cy="216421"/>
            </a:xfrm>
            <a:prstGeom prst="bentConnector4">
              <a:avLst>
                <a:gd name="adj1" fmla="val -3160"/>
                <a:gd name="adj2" fmla="val -238716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0" idx="2"/>
              <a:endCxn id="17" idx="3"/>
            </p:cNvCxnSpPr>
            <p:nvPr/>
          </p:nvCxnSpPr>
          <p:spPr>
            <a:xfrm rot="5400000">
              <a:off x="6659487" y="2546574"/>
              <a:ext cx="364742" cy="111612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17" idx="1"/>
              <a:endCxn id="8" idx="3"/>
            </p:cNvCxnSpPr>
            <p:nvPr/>
          </p:nvCxnSpPr>
          <p:spPr>
            <a:xfrm rot="10800000">
              <a:off x="3994474" y="2562225"/>
              <a:ext cx="849162" cy="72478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0" idx="0"/>
              <a:endCxn id="16" idx="2"/>
            </p:cNvCxnSpPr>
            <p:nvPr/>
          </p:nvCxnSpPr>
          <p:spPr>
            <a:xfrm flipV="1">
              <a:off x="7399920" y="1772816"/>
              <a:ext cx="0" cy="4293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1"/>
              <a:endCxn id="14" idx="2"/>
            </p:cNvCxnSpPr>
            <p:nvPr/>
          </p:nvCxnSpPr>
          <p:spPr>
            <a:xfrm rot="10800000">
              <a:off x="981472" y="4542284"/>
              <a:ext cx="789884" cy="155101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3" idx="3"/>
              <a:endCxn id="15" idx="1"/>
            </p:cNvCxnSpPr>
            <p:nvPr/>
          </p:nvCxnSpPr>
          <p:spPr>
            <a:xfrm>
              <a:off x="4003604" y="6093296"/>
              <a:ext cx="107245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30"/>
            <p:cNvCxnSpPr>
              <a:stCxn id="15" idx="0"/>
            </p:cNvCxnSpPr>
            <p:nvPr/>
          </p:nvCxnSpPr>
          <p:spPr>
            <a:xfrm rot="16200000" flipV="1">
              <a:off x="3356288" y="3365416"/>
              <a:ext cx="2955007" cy="192469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162622" y="5620599"/>
              <a:ext cx="496127" cy="408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/>
                <a:t>No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49590" y="5620599"/>
              <a:ext cx="537449" cy="408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/>
                <a:t>Yes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68344" y="1832853"/>
              <a:ext cx="537449" cy="408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/>
                <a:t>Yes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04538" y="2998975"/>
              <a:ext cx="496127" cy="408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71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39994" y="1844824"/>
            <a:ext cx="7820438" cy="3024336"/>
            <a:chOff x="423970" y="1628800"/>
            <a:chExt cx="7820438" cy="3024336"/>
          </a:xfrm>
        </p:grpSpPr>
        <p:sp>
          <p:nvSpPr>
            <p:cNvPr id="6" name="TextBox 5"/>
            <p:cNvSpPr txBox="1"/>
            <p:nvPr/>
          </p:nvSpPr>
          <p:spPr>
            <a:xfrm>
              <a:off x="423970" y="162880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직급별 게시판</a:t>
              </a:r>
              <a:endParaRPr lang="en-US" altLang="ko-KR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11560" y="263691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메뉴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912806" y="407707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불가알림만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804248" y="263691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게시</a:t>
              </a:r>
              <a:r>
                <a:rPr lang="ko-KR" altLang="en-US" dirty="0">
                  <a:solidFill>
                    <a:schemeClr val="tx1"/>
                  </a:solidFill>
                </a:rPr>
                <a:t>판</a:t>
              </a: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2915816" y="2564904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게시판접근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7" idx="3"/>
              <a:endCxn id="10" idx="1"/>
            </p:cNvCxnSpPr>
            <p:nvPr/>
          </p:nvCxnSpPr>
          <p:spPr>
            <a:xfrm>
              <a:off x="2051720" y="2924944"/>
              <a:ext cx="8640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0" idx="3"/>
              <a:endCxn id="9" idx="1"/>
            </p:cNvCxnSpPr>
            <p:nvPr/>
          </p:nvCxnSpPr>
          <p:spPr>
            <a:xfrm>
              <a:off x="5652120" y="2924944"/>
              <a:ext cx="115212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>
              <a:stCxn id="10" idx="2"/>
              <a:endCxn id="8" idx="3"/>
            </p:cNvCxnSpPr>
            <p:nvPr/>
          </p:nvCxnSpPr>
          <p:spPr>
            <a:xfrm rot="5400000">
              <a:off x="3278407" y="3359543"/>
              <a:ext cx="1080120" cy="93100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8" idx="1"/>
              <a:endCxn id="7" idx="2"/>
            </p:cNvCxnSpPr>
            <p:nvPr/>
          </p:nvCxnSpPr>
          <p:spPr>
            <a:xfrm rot="10800000">
              <a:off x="1331640" y="3212976"/>
              <a:ext cx="581166" cy="115212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01869" y="2452246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올바른 직급</a:t>
              </a:r>
              <a:endParaRPr lang="en-US" altLang="ko-KR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64591" y="370774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다른 직급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66583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7544" y="1394867"/>
            <a:ext cx="8208912" cy="4338389"/>
            <a:chOff x="261392" y="260648"/>
            <a:chExt cx="8631088" cy="4914454"/>
          </a:xfrm>
        </p:grpSpPr>
        <p:sp>
          <p:nvSpPr>
            <p:cNvPr id="6" name="TextBox 5"/>
            <p:cNvSpPr txBox="1"/>
            <p:nvPr/>
          </p:nvSpPr>
          <p:spPr>
            <a:xfrm>
              <a:off x="261392" y="26064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공지사항</a:t>
              </a:r>
              <a:endParaRPr lang="en-US" altLang="ko-KR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80864" y="2492896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공지사항</a:t>
              </a:r>
              <a:r>
                <a:rPr lang="en-US" altLang="ko-KR" dirty="0" smtClean="0">
                  <a:solidFill>
                    <a:schemeClr val="tx1"/>
                  </a:solidFill>
                </a:rPr>
                <a:t/>
              </a:r>
              <a:br>
                <a:rPr lang="en-US" altLang="ko-KR" dirty="0" smtClean="0">
                  <a:solidFill>
                    <a:schemeClr val="tx1"/>
                  </a:solidFill>
                </a:rPr>
              </a:br>
              <a:r>
                <a:rPr lang="ko-KR" altLang="en-US" dirty="0" smtClean="0">
                  <a:solidFill>
                    <a:schemeClr val="tx1"/>
                  </a:solidFill>
                </a:rPr>
                <a:t>리스트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267744" y="2492896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글쓰기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134944" y="247384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글등록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4067944" y="2420888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관리자여부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7" idx="3"/>
              <a:endCxn id="8" idx="1"/>
            </p:cNvCxnSpPr>
            <p:nvPr/>
          </p:nvCxnSpPr>
          <p:spPr>
            <a:xfrm>
              <a:off x="1721024" y="2780928"/>
              <a:ext cx="546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8" idx="3"/>
              <a:endCxn id="10" idx="1"/>
            </p:cNvCxnSpPr>
            <p:nvPr/>
          </p:nvCxnSpPr>
          <p:spPr>
            <a:xfrm>
              <a:off x="3707904" y="2780928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0" idx="3"/>
              <a:endCxn id="9" idx="1"/>
            </p:cNvCxnSpPr>
            <p:nvPr/>
          </p:nvCxnSpPr>
          <p:spPr>
            <a:xfrm flipV="1">
              <a:off x="6804248" y="2761876"/>
              <a:ext cx="330696" cy="190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13"/>
            <p:cNvSpPr/>
            <p:nvPr/>
          </p:nvSpPr>
          <p:spPr>
            <a:xfrm>
              <a:off x="2232348" y="141051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불가알림말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252142" y="459903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상세보기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452320" y="4599037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수정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삭제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꺾인 연결선 16"/>
            <p:cNvCxnSpPr>
              <a:stCxn id="16" idx="2"/>
              <a:endCxn id="7" idx="2"/>
            </p:cNvCxnSpPr>
            <p:nvPr/>
          </p:nvCxnSpPr>
          <p:spPr>
            <a:xfrm rot="5400000" flipH="1">
              <a:off x="3533601" y="536303"/>
              <a:ext cx="2106141" cy="7171456"/>
            </a:xfrm>
            <a:prstGeom prst="bentConnector3">
              <a:avLst>
                <a:gd name="adj1" fmla="val -20352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endCxn id="15" idx="1"/>
            </p:cNvCxnSpPr>
            <p:nvPr/>
          </p:nvCxnSpPr>
          <p:spPr>
            <a:xfrm rot="16200000" flipH="1">
              <a:off x="839031" y="3473959"/>
              <a:ext cx="1818110" cy="100811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10" idx="0"/>
              <a:endCxn id="14" idx="3"/>
            </p:cNvCxnSpPr>
            <p:nvPr/>
          </p:nvCxnSpPr>
          <p:spPr>
            <a:xfrm rot="16200000" flipV="1">
              <a:off x="4193133" y="1177925"/>
              <a:ext cx="722338" cy="176358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4" idx="1"/>
              <a:endCxn id="7" idx="0"/>
            </p:cNvCxnSpPr>
            <p:nvPr/>
          </p:nvCxnSpPr>
          <p:spPr>
            <a:xfrm rot="10800000" flipV="1">
              <a:off x="1000944" y="1698550"/>
              <a:ext cx="1231404" cy="79434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/>
            <p:nvPr/>
          </p:nvCxnSpPr>
          <p:spPr>
            <a:xfrm rot="16200000" flipV="1">
              <a:off x="4370958" y="-997521"/>
              <a:ext cx="12700" cy="6955432"/>
            </a:xfrm>
            <a:prstGeom prst="bentConnector3">
              <a:avLst>
                <a:gd name="adj1" fmla="val 126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172649" y="4026166"/>
              <a:ext cx="51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</a:p>
          </p:txBody>
        </p:sp>
        <p:cxnSp>
          <p:nvCxnSpPr>
            <p:cNvPr id="23" name="꺾인 연결선 22"/>
            <p:cNvCxnSpPr>
              <a:stCxn id="15" idx="3"/>
            </p:cNvCxnSpPr>
            <p:nvPr/>
          </p:nvCxnSpPr>
          <p:spPr>
            <a:xfrm flipV="1">
              <a:off x="3692302" y="2924944"/>
              <a:ext cx="1023714" cy="196212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endCxn id="16" idx="1"/>
            </p:cNvCxnSpPr>
            <p:nvPr/>
          </p:nvCxnSpPr>
          <p:spPr>
            <a:xfrm rot="16200000" flipH="1">
              <a:off x="5792885" y="3227633"/>
              <a:ext cx="1890117" cy="142875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668807" y="217259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2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39552" y="1844824"/>
            <a:ext cx="8107560" cy="3204413"/>
            <a:chOff x="280864" y="1300118"/>
            <a:chExt cx="8107560" cy="3204413"/>
          </a:xfrm>
        </p:grpSpPr>
        <p:sp>
          <p:nvSpPr>
            <p:cNvPr id="6" name="TextBox 5"/>
            <p:cNvSpPr txBox="1"/>
            <p:nvPr/>
          </p:nvSpPr>
          <p:spPr>
            <a:xfrm>
              <a:off x="446946" y="13001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일정관</a:t>
              </a:r>
              <a:r>
                <a:rPr lang="ko-KR" altLang="en-US" dirty="0"/>
                <a:t>리</a:t>
              </a:r>
              <a:endParaRPr lang="en-US" altLang="ko-KR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80864" y="278092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일정메뉴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195736" y="278092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일정등록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수정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삭제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948264" y="278092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등록완료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923928" y="2708920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권한확</a:t>
              </a:r>
              <a:r>
                <a:rPr lang="ko-KR" altLang="en-US" dirty="0">
                  <a:solidFill>
                    <a:schemeClr val="tx1"/>
                  </a:solidFill>
                </a:rPr>
                <a:t>인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195736" y="3928467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권한없음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>
              <a:endCxn id="8" idx="1"/>
            </p:cNvCxnSpPr>
            <p:nvPr/>
          </p:nvCxnSpPr>
          <p:spPr>
            <a:xfrm>
              <a:off x="1721024" y="3068960"/>
              <a:ext cx="4747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endCxn id="10" idx="1"/>
            </p:cNvCxnSpPr>
            <p:nvPr/>
          </p:nvCxnSpPr>
          <p:spPr>
            <a:xfrm>
              <a:off x="3635896" y="3068960"/>
              <a:ext cx="2880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9" idx="1"/>
            </p:cNvCxnSpPr>
            <p:nvPr/>
          </p:nvCxnSpPr>
          <p:spPr>
            <a:xfrm>
              <a:off x="6588224" y="3068588"/>
              <a:ext cx="360040" cy="3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>
            <a:xfrm>
              <a:off x="2195736" y="148478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일정보기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948264" y="3928467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일정등록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꺾인 연결선 16"/>
            <p:cNvCxnSpPr>
              <a:stCxn id="7" idx="3"/>
              <a:endCxn id="15" idx="1"/>
            </p:cNvCxnSpPr>
            <p:nvPr/>
          </p:nvCxnSpPr>
          <p:spPr>
            <a:xfrm flipV="1">
              <a:off x="1721024" y="1772816"/>
              <a:ext cx="474712" cy="129614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15" idx="3"/>
              <a:endCxn id="10" idx="0"/>
            </p:cNvCxnSpPr>
            <p:nvPr/>
          </p:nvCxnSpPr>
          <p:spPr>
            <a:xfrm>
              <a:off x="3635896" y="1772816"/>
              <a:ext cx="1656184" cy="93610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10" idx="3"/>
              <a:endCxn id="16" idx="1"/>
            </p:cNvCxnSpPr>
            <p:nvPr/>
          </p:nvCxnSpPr>
          <p:spPr>
            <a:xfrm>
              <a:off x="6660232" y="3068960"/>
              <a:ext cx="288032" cy="1147539"/>
            </a:xfrm>
            <a:prstGeom prst="bentConnector3">
              <a:avLst>
                <a:gd name="adj1" fmla="val 30158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0" idx="2"/>
              <a:endCxn id="11" idx="3"/>
            </p:cNvCxnSpPr>
            <p:nvPr/>
          </p:nvCxnSpPr>
          <p:spPr>
            <a:xfrm rot="5400000">
              <a:off x="4070239" y="2994657"/>
              <a:ext cx="787499" cy="165618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11" idx="1"/>
              <a:endCxn id="7" idx="2"/>
            </p:cNvCxnSpPr>
            <p:nvPr/>
          </p:nvCxnSpPr>
          <p:spPr>
            <a:xfrm rot="10800000">
              <a:off x="1000944" y="3356993"/>
              <a:ext cx="1194792" cy="859507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65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7544" y="1647686"/>
            <a:ext cx="8110452" cy="4229586"/>
            <a:chOff x="261392" y="1338347"/>
            <a:chExt cx="8683177" cy="4341396"/>
          </a:xfrm>
        </p:grpSpPr>
        <p:sp>
          <p:nvSpPr>
            <p:cNvPr id="6" name="TextBox 5"/>
            <p:cNvSpPr txBox="1"/>
            <p:nvPr/>
          </p:nvSpPr>
          <p:spPr>
            <a:xfrm>
              <a:off x="395536" y="133834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메세</a:t>
              </a:r>
              <a:r>
                <a:rPr lang="ko-KR" altLang="en-US" dirty="0" err="1"/>
                <a:t>지</a:t>
              </a:r>
              <a:endParaRPr lang="en-US" altLang="ko-KR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123728" y="2283743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받은메세지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116585" y="443711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보낸메세</a:t>
              </a:r>
              <a:r>
                <a:rPr lang="ko-KR" altLang="en-US" dirty="0" err="1">
                  <a:solidFill>
                    <a:schemeClr val="tx1"/>
                  </a:solidFill>
                </a:rPr>
                <a:t>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61392" y="2283743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메세</a:t>
              </a:r>
              <a:r>
                <a:rPr lang="ko-KR" altLang="en-US" dirty="0" err="1">
                  <a:solidFill>
                    <a:schemeClr val="tx1"/>
                  </a:solidFill>
                </a:rPr>
                <a:t>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923928" y="2211735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수신확인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3923928" y="4365104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발신확인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503590" y="2817565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읽음상태</a:t>
              </a:r>
              <a:r>
                <a:rPr lang="en-US" altLang="ko-KR" dirty="0" smtClean="0">
                  <a:solidFill>
                    <a:schemeClr val="tx1"/>
                  </a:solidFill>
                </a:rPr>
                <a:t/>
              </a:r>
              <a:br>
                <a:rPr lang="en-US" altLang="ko-KR" dirty="0" smtClean="0">
                  <a:solidFill>
                    <a:schemeClr val="tx1"/>
                  </a:solidFill>
                </a:rPr>
              </a:br>
              <a:r>
                <a:rPr lang="en-US" altLang="ko-KR" dirty="0" smtClean="0">
                  <a:solidFill>
                    <a:schemeClr val="tx1"/>
                  </a:solidFill>
                </a:rPr>
                <a:t>‘0’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504409" y="386104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받음상태</a:t>
              </a:r>
              <a:r>
                <a:rPr lang="en-US" altLang="ko-KR" dirty="0" smtClean="0">
                  <a:solidFill>
                    <a:schemeClr val="tx1"/>
                  </a:solidFill>
                </a:rPr>
                <a:t/>
              </a:r>
              <a:br>
                <a:rPr lang="en-US" altLang="ko-KR" dirty="0" smtClean="0">
                  <a:solidFill>
                    <a:schemeClr val="tx1"/>
                  </a:solidFill>
                </a:rPr>
              </a:br>
              <a:r>
                <a:rPr lang="en-US" altLang="ko-KR" dirty="0" smtClean="0">
                  <a:solidFill>
                    <a:schemeClr val="tx1"/>
                  </a:solidFill>
                </a:rPr>
                <a:t>‘1’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504409" y="1707679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받음상태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‘1’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504409" y="4991869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읽음상태</a:t>
              </a:r>
              <a:r>
                <a:rPr lang="en-US" altLang="ko-KR" dirty="0" smtClean="0">
                  <a:solidFill>
                    <a:schemeClr val="tx1"/>
                  </a:solidFill>
                </a:rPr>
                <a:t/>
              </a:r>
              <a:br>
                <a:rPr lang="en-US" altLang="ko-KR" dirty="0" smtClean="0">
                  <a:solidFill>
                    <a:schemeClr val="tx1"/>
                  </a:solidFill>
                </a:rPr>
              </a:br>
              <a:r>
                <a:rPr lang="en-US" altLang="ko-KR" dirty="0" smtClean="0">
                  <a:solidFill>
                    <a:schemeClr val="tx1"/>
                  </a:solidFill>
                </a:rPr>
                <a:t>‘0’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9" idx="3"/>
              <a:endCxn id="7" idx="1"/>
            </p:cNvCxnSpPr>
            <p:nvPr/>
          </p:nvCxnSpPr>
          <p:spPr>
            <a:xfrm>
              <a:off x="1701552" y="2571775"/>
              <a:ext cx="42217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7" idx="3"/>
              <a:endCxn id="10" idx="1"/>
            </p:cNvCxnSpPr>
            <p:nvPr/>
          </p:nvCxnSpPr>
          <p:spPr>
            <a:xfrm>
              <a:off x="3563888" y="2571775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8" idx="3"/>
              <a:endCxn id="11" idx="1"/>
            </p:cNvCxnSpPr>
            <p:nvPr/>
          </p:nvCxnSpPr>
          <p:spPr>
            <a:xfrm>
              <a:off x="3556745" y="4725144"/>
              <a:ext cx="3671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9" idx="2"/>
              <a:endCxn id="8" idx="1"/>
            </p:cNvCxnSpPr>
            <p:nvPr/>
          </p:nvCxnSpPr>
          <p:spPr>
            <a:xfrm rot="16200000" flipH="1">
              <a:off x="616360" y="3224918"/>
              <a:ext cx="1865337" cy="1135113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0" idx="3"/>
              <a:endCxn id="14" idx="1"/>
            </p:cNvCxnSpPr>
            <p:nvPr/>
          </p:nvCxnSpPr>
          <p:spPr>
            <a:xfrm flipV="1">
              <a:off x="6660232" y="1995711"/>
              <a:ext cx="844177" cy="57606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10" idx="3"/>
              <a:endCxn id="12" idx="1"/>
            </p:cNvCxnSpPr>
            <p:nvPr/>
          </p:nvCxnSpPr>
          <p:spPr>
            <a:xfrm>
              <a:off x="6660232" y="2571775"/>
              <a:ext cx="843358" cy="533822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1" idx="3"/>
              <a:endCxn id="13" idx="1"/>
            </p:cNvCxnSpPr>
            <p:nvPr/>
          </p:nvCxnSpPr>
          <p:spPr>
            <a:xfrm flipV="1">
              <a:off x="6660232" y="4149080"/>
              <a:ext cx="844177" cy="57606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1" idx="3"/>
              <a:endCxn id="15" idx="1"/>
            </p:cNvCxnSpPr>
            <p:nvPr/>
          </p:nvCxnSpPr>
          <p:spPr>
            <a:xfrm>
              <a:off x="6660232" y="4725144"/>
              <a:ext cx="844177" cy="55475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824589" y="1523013"/>
              <a:ext cx="51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24589" y="3676382"/>
              <a:ext cx="51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41196" y="3208963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41196" y="5310411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32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메모장\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71600" y="476672"/>
            <a:ext cx="5698104" cy="89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z="4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목차</a:t>
            </a:r>
            <a:endParaRPr lang="en-US" altLang="ko-KR" sz="4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8152" y="1188035"/>
            <a:ext cx="56981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팀원 소개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2.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프로젝트 개요 및 목적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3.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벤치마킹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4.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메뉴구조도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    5-1. </a:t>
            </a:r>
            <a:r>
              <a:rPr lang="ko-KR" altLang="en-US" sz="28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유스케이스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   5-2.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</a:t>
            </a:r>
            <a:r>
              <a:rPr lang="ko-KR" altLang="en-US" sz="28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스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흐름도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7.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화면설계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8.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개발일정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86594" y="1469001"/>
            <a:ext cx="8136904" cy="4552287"/>
            <a:chOff x="261392" y="260648"/>
            <a:chExt cx="8745177" cy="5256584"/>
          </a:xfrm>
        </p:grpSpPr>
        <p:sp>
          <p:nvSpPr>
            <p:cNvPr id="6" name="TextBox 5"/>
            <p:cNvSpPr txBox="1"/>
            <p:nvPr/>
          </p:nvSpPr>
          <p:spPr>
            <a:xfrm>
              <a:off x="261392" y="260648"/>
              <a:ext cx="1645652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일정관리페이</a:t>
              </a:r>
              <a:r>
                <a:rPr lang="ko-KR" altLang="en-US" sz="1600" dirty="0"/>
                <a:t>지</a:t>
              </a:r>
              <a:endParaRPr lang="en-US" altLang="ko-KR" sz="1600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67469" y="206084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일정관리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다이아몬드 7"/>
            <p:cNvSpPr/>
            <p:nvPr/>
          </p:nvSpPr>
          <p:spPr>
            <a:xfrm>
              <a:off x="2095421" y="1988840"/>
              <a:ext cx="2232248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같은부서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확인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2095421" y="3284984"/>
              <a:ext cx="2232248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같은팀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600" dirty="0" smtClean="0">
                  <a:solidFill>
                    <a:schemeClr val="tx1"/>
                  </a:solidFill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</a:rPr>
                <a:t>확인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170365" y="206084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등록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수정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82505" y="206084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팀일정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600" dirty="0" smtClean="0">
                  <a:solidFill>
                    <a:schemeClr val="tx1"/>
                  </a:solidFill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</a:rPr>
                <a:t>열람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다이아몬드 11"/>
            <p:cNvSpPr/>
            <p:nvPr/>
          </p:nvSpPr>
          <p:spPr>
            <a:xfrm>
              <a:off x="6774321" y="3429000"/>
              <a:ext cx="2232248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부장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팀장확인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170365" y="4941168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부서일정등록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수정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7" idx="3"/>
              <a:endCxn id="8" idx="1"/>
            </p:cNvCxnSpPr>
            <p:nvPr/>
          </p:nvCxnSpPr>
          <p:spPr>
            <a:xfrm>
              <a:off x="1707629" y="2348880"/>
              <a:ext cx="3877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10" idx="2"/>
              <a:endCxn id="12" idx="0"/>
            </p:cNvCxnSpPr>
            <p:nvPr/>
          </p:nvCxnSpPr>
          <p:spPr>
            <a:xfrm>
              <a:off x="7890445" y="2636912"/>
              <a:ext cx="0" cy="79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1" idx="3"/>
              <a:endCxn id="10" idx="1"/>
            </p:cNvCxnSpPr>
            <p:nvPr/>
          </p:nvCxnSpPr>
          <p:spPr>
            <a:xfrm>
              <a:off x="6422665" y="2348880"/>
              <a:ext cx="7477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8" idx="2"/>
              <a:endCxn id="9" idx="0"/>
            </p:cNvCxnSpPr>
            <p:nvPr/>
          </p:nvCxnSpPr>
          <p:spPr>
            <a:xfrm>
              <a:off x="3211545" y="2708920"/>
              <a:ext cx="0" cy="5760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endCxn id="13" idx="0"/>
            </p:cNvCxnSpPr>
            <p:nvPr/>
          </p:nvCxnSpPr>
          <p:spPr>
            <a:xfrm>
              <a:off x="7890445" y="4158631"/>
              <a:ext cx="0" cy="7825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9" idx="2"/>
              <a:endCxn id="11" idx="2"/>
            </p:cNvCxnSpPr>
            <p:nvPr/>
          </p:nvCxnSpPr>
          <p:spPr>
            <a:xfrm rot="5400000" flipH="1" flipV="1">
              <a:off x="3772989" y="2075468"/>
              <a:ext cx="1368152" cy="2491040"/>
            </a:xfrm>
            <a:prstGeom prst="bentConnector3">
              <a:avLst>
                <a:gd name="adj1" fmla="val -16709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2" idx="1"/>
            </p:cNvCxnSpPr>
            <p:nvPr/>
          </p:nvCxnSpPr>
          <p:spPr>
            <a:xfrm rot="10800000">
              <a:off x="5946229" y="2636912"/>
              <a:ext cx="828092" cy="115212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353941" y="2812286"/>
              <a:ext cx="534493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8077" y="3779748"/>
              <a:ext cx="534493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16590" y="1876182"/>
              <a:ext cx="534493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62453" y="2848290"/>
              <a:ext cx="534493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62453" y="4361091"/>
              <a:ext cx="534493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20548" y="2930768"/>
              <a:ext cx="493076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No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96566" y="3779748"/>
              <a:ext cx="493076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No</a:t>
              </a:r>
            </a:p>
          </p:txBody>
        </p:sp>
        <p:cxnSp>
          <p:nvCxnSpPr>
            <p:cNvPr id="28" name="꺾인 연결선 27"/>
            <p:cNvCxnSpPr/>
            <p:nvPr/>
          </p:nvCxnSpPr>
          <p:spPr>
            <a:xfrm rot="10800000" flipV="1">
              <a:off x="1388822" y="2564904"/>
              <a:ext cx="1358280" cy="72008"/>
            </a:xfrm>
            <a:prstGeom prst="bentConnector4">
              <a:avLst>
                <a:gd name="adj1" fmla="val 23493"/>
                <a:gd name="adj2" fmla="val 417465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9" idx="1"/>
              <a:endCxn id="7" idx="2"/>
            </p:cNvCxnSpPr>
            <p:nvPr/>
          </p:nvCxnSpPr>
          <p:spPr>
            <a:xfrm rot="10800000">
              <a:off x="987549" y="2636912"/>
              <a:ext cx="1107872" cy="100811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173237" y="3320988"/>
              <a:ext cx="493076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No</a:t>
              </a:r>
            </a:p>
          </p:txBody>
        </p:sp>
        <p:cxnSp>
          <p:nvCxnSpPr>
            <p:cNvPr id="31" name="꺾인 연결선 30"/>
            <p:cNvCxnSpPr>
              <a:stCxn id="8" idx="0"/>
              <a:endCxn id="32" idx="1"/>
            </p:cNvCxnSpPr>
            <p:nvPr/>
          </p:nvCxnSpPr>
          <p:spPr>
            <a:xfrm rot="5400000" flipH="1" flipV="1">
              <a:off x="3598488" y="593785"/>
              <a:ext cx="1008112" cy="178199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31"/>
            <p:cNvSpPr/>
            <p:nvPr/>
          </p:nvSpPr>
          <p:spPr>
            <a:xfrm>
              <a:off x="4993543" y="692696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부서일정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600" dirty="0" smtClean="0">
                  <a:solidFill>
                    <a:schemeClr val="tx1"/>
                  </a:solidFill>
                </a:rPr>
              </a:br>
              <a:r>
                <a:rPr lang="ko-KR" altLang="en-US" sz="1600" dirty="0" smtClean="0">
                  <a:solidFill>
                    <a:schemeClr val="tx1"/>
                  </a:solidFill>
                </a:rPr>
                <a:t>열람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꺾인 연결선 32"/>
            <p:cNvCxnSpPr>
              <a:stCxn id="32" idx="3"/>
              <a:endCxn id="10" idx="0"/>
            </p:cNvCxnSpPr>
            <p:nvPr/>
          </p:nvCxnSpPr>
          <p:spPr>
            <a:xfrm>
              <a:off x="6433703" y="980728"/>
              <a:ext cx="1456742" cy="1080120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587082" y="508030"/>
              <a:ext cx="534493" cy="39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75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1021" y="2060848"/>
            <a:ext cx="7941419" cy="2880320"/>
            <a:chOff x="611560" y="1772816"/>
            <a:chExt cx="7941419" cy="2880320"/>
          </a:xfrm>
        </p:grpSpPr>
        <p:sp>
          <p:nvSpPr>
            <p:cNvPr id="6" name="TextBox 5"/>
            <p:cNvSpPr txBox="1"/>
            <p:nvPr/>
          </p:nvSpPr>
          <p:spPr>
            <a:xfrm>
              <a:off x="611560" y="177281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전체문</a:t>
              </a:r>
              <a:r>
                <a:rPr lang="ko-KR" altLang="en-US" dirty="0"/>
                <a:t>서</a:t>
              </a:r>
              <a:endParaRPr lang="en-US" altLang="ko-KR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11560" y="263691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문서함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912806" y="407707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불가알림만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112819" y="2636912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해당문서함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2915816" y="2564904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문서함접근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7" idx="3"/>
              <a:endCxn id="10" idx="1"/>
            </p:cNvCxnSpPr>
            <p:nvPr/>
          </p:nvCxnSpPr>
          <p:spPr>
            <a:xfrm>
              <a:off x="2051720" y="2924944"/>
              <a:ext cx="8640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10" idx="3"/>
              <a:endCxn id="9" idx="1"/>
            </p:cNvCxnSpPr>
            <p:nvPr/>
          </p:nvCxnSpPr>
          <p:spPr>
            <a:xfrm>
              <a:off x="5652120" y="2924944"/>
              <a:ext cx="146069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>
              <a:stCxn id="10" idx="2"/>
              <a:endCxn id="8" idx="3"/>
            </p:cNvCxnSpPr>
            <p:nvPr/>
          </p:nvCxnSpPr>
          <p:spPr>
            <a:xfrm rot="5400000">
              <a:off x="3278407" y="3359543"/>
              <a:ext cx="1080120" cy="931002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8" idx="1"/>
              <a:endCxn id="7" idx="2"/>
            </p:cNvCxnSpPr>
            <p:nvPr/>
          </p:nvCxnSpPr>
          <p:spPr>
            <a:xfrm rot="10800000">
              <a:off x="1331640" y="3212976"/>
              <a:ext cx="581166" cy="115212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08104" y="2452246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올바른 직급</a:t>
              </a:r>
              <a:endParaRPr lang="en-US" altLang="ko-KR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87824" y="3495299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다른 직급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589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83568" y="1484784"/>
            <a:ext cx="7920880" cy="4536504"/>
            <a:chOff x="395536" y="764704"/>
            <a:chExt cx="8208912" cy="4896544"/>
          </a:xfrm>
        </p:grpSpPr>
        <p:sp>
          <p:nvSpPr>
            <p:cNvPr id="6" name="TextBox 5"/>
            <p:cNvSpPr txBox="1"/>
            <p:nvPr/>
          </p:nvSpPr>
          <p:spPr>
            <a:xfrm>
              <a:off x="395536" y="76470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전자결재</a:t>
              </a:r>
              <a:endParaRPr lang="en-US" altLang="ko-KR" dirty="0" smtClean="0"/>
            </a:p>
          </p:txBody>
        </p:sp>
        <p:sp>
          <p:nvSpPr>
            <p:cNvPr id="7" name="다이아몬드 6"/>
            <p:cNvSpPr/>
            <p:nvPr/>
          </p:nvSpPr>
          <p:spPr>
            <a:xfrm>
              <a:off x="3100214" y="3789040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문서함접근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5536" y="148478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기안</a:t>
              </a:r>
              <a:r>
                <a:rPr lang="ko-KR" altLang="en-US" dirty="0">
                  <a:solidFill>
                    <a:schemeClr val="tx1"/>
                  </a:solidFill>
                </a:rPr>
                <a:t>함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164288" y="2708920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결재완료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100983" y="2636912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문서함접근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3100983" y="4941168"/>
              <a:ext cx="2736304" cy="72008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문서함접근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95536" y="2708920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반려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꺾인 연결선 12"/>
            <p:cNvCxnSpPr>
              <a:stCxn id="8" idx="3"/>
            </p:cNvCxnSpPr>
            <p:nvPr/>
          </p:nvCxnSpPr>
          <p:spPr>
            <a:xfrm>
              <a:off x="1835696" y="1772816"/>
              <a:ext cx="2304256" cy="936104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7" idx="1"/>
              <a:endCxn id="12" idx="2"/>
            </p:cNvCxnSpPr>
            <p:nvPr/>
          </p:nvCxnSpPr>
          <p:spPr>
            <a:xfrm rot="10800000">
              <a:off x="1115616" y="3284984"/>
              <a:ext cx="1984598" cy="8640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11" idx="1"/>
              <a:endCxn id="12" idx="2"/>
            </p:cNvCxnSpPr>
            <p:nvPr/>
          </p:nvCxnSpPr>
          <p:spPr>
            <a:xfrm rot="10800000">
              <a:off x="1115617" y="3284984"/>
              <a:ext cx="1985367" cy="201622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0" idx="2"/>
              <a:endCxn id="7" idx="0"/>
            </p:cNvCxnSpPr>
            <p:nvPr/>
          </p:nvCxnSpPr>
          <p:spPr>
            <a:xfrm flipH="1">
              <a:off x="4468366" y="3356992"/>
              <a:ext cx="769" cy="4320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7" idx="2"/>
              <a:endCxn id="11" idx="0"/>
            </p:cNvCxnSpPr>
            <p:nvPr/>
          </p:nvCxnSpPr>
          <p:spPr>
            <a:xfrm>
              <a:off x="4468366" y="4509120"/>
              <a:ext cx="769" cy="4320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0" idx="1"/>
              <a:endCxn id="12" idx="3"/>
            </p:cNvCxnSpPr>
            <p:nvPr/>
          </p:nvCxnSpPr>
          <p:spPr>
            <a:xfrm flipH="1">
              <a:off x="1835696" y="2996952"/>
              <a:ext cx="12652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2" idx="0"/>
              <a:endCxn id="8" idx="2"/>
            </p:cNvCxnSpPr>
            <p:nvPr/>
          </p:nvCxnSpPr>
          <p:spPr>
            <a:xfrm flipV="1">
              <a:off x="1115616" y="2060848"/>
              <a:ext cx="0" cy="6480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1" idx="3"/>
              <a:endCxn id="9" idx="2"/>
            </p:cNvCxnSpPr>
            <p:nvPr/>
          </p:nvCxnSpPr>
          <p:spPr>
            <a:xfrm flipV="1">
              <a:off x="5837287" y="3284984"/>
              <a:ext cx="2047081" cy="201622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732240" y="4779933"/>
              <a:ext cx="51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44008" y="4540478"/>
              <a:ext cx="51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69503" y="3376275"/>
              <a:ext cx="51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08300" y="2524254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22042" y="371703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22042" y="479911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5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67544" y="1834595"/>
            <a:ext cx="8072511" cy="3538621"/>
            <a:chOff x="387921" y="1340768"/>
            <a:chExt cx="8072511" cy="3538621"/>
          </a:xfrm>
        </p:grpSpPr>
        <p:sp>
          <p:nvSpPr>
            <p:cNvPr id="6" name="TextBox 5"/>
            <p:cNvSpPr txBox="1"/>
            <p:nvPr/>
          </p:nvSpPr>
          <p:spPr>
            <a:xfrm>
              <a:off x="584557" y="134076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이슈</a:t>
              </a:r>
              <a:endParaRPr lang="en-US" altLang="ko-KR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87921" y="2129368"/>
              <a:ext cx="1728192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이슈등록상황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7020272" y="3342464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이슈 등록페이지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2483768" y="1974553"/>
              <a:ext cx="3434122" cy="89623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임의의 페이지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’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이슈버튼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’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클릭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7" idx="3"/>
              <a:endCxn id="9" idx="1"/>
            </p:cNvCxnSpPr>
            <p:nvPr/>
          </p:nvCxnSpPr>
          <p:spPr>
            <a:xfrm>
              <a:off x="2116113" y="2417400"/>
              <a:ext cx="367655" cy="52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156176" y="1981032"/>
              <a:ext cx="51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Yes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87163" y="310842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</a:t>
              </a:r>
            </a:p>
          </p:txBody>
        </p:sp>
        <p:cxnSp>
          <p:nvCxnSpPr>
            <p:cNvPr id="13" name="꺾인 연결선 12"/>
            <p:cNvCxnSpPr>
              <a:stCxn id="9" idx="2"/>
              <a:endCxn id="8" idx="1"/>
            </p:cNvCxnSpPr>
            <p:nvPr/>
          </p:nvCxnSpPr>
          <p:spPr>
            <a:xfrm rot="16200000" flipH="1">
              <a:off x="5230695" y="1840918"/>
              <a:ext cx="759711" cy="2819443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13"/>
            <p:cNvSpPr/>
            <p:nvPr/>
          </p:nvSpPr>
          <p:spPr>
            <a:xfrm>
              <a:off x="7020272" y="2134049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url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첨부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/>
            <p:cNvCxnSpPr>
              <a:endCxn id="14" idx="1"/>
            </p:cNvCxnSpPr>
            <p:nvPr/>
          </p:nvCxnSpPr>
          <p:spPr>
            <a:xfrm>
              <a:off x="5917890" y="2422081"/>
              <a:ext cx="11023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endCxn id="8" idx="0"/>
            </p:cNvCxnSpPr>
            <p:nvPr/>
          </p:nvCxnSpPr>
          <p:spPr>
            <a:xfrm>
              <a:off x="7740352" y="2710113"/>
              <a:ext cx="0" cy="6323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16"/>
            <p:cNvSpPr/>
            <p:nvPr/>
          </p:nvSpPr>
          <p:spPr>
            <a:xfrm>
              <a:off x="7020272" y="4303325"/>
              <a:ext cx="144016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이슈 등록페이지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973747" y="4303325"/>
              <a:ext cx="1697891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내용 및 파일 첨부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990237" y="4303325"/>
              <a:ext cx="1697891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권한 설정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23035" y="4303325"/>
              <a:ext cx="1697891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이슈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리스트업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endCxn id="18" idx="3"/>
            </p:cNvCxnSpPr>
            <p:nvPr/>
          </p:nvCxnSpPr>
          <p:spPr>
            <a:xfrm flipH="1">
              <a:off x="6671638" y="4591357"/>
              <a:ext cx="34863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endCxn id="19" idx="3"/>
            </p:cNvCxnSpPr>
            <p:nvPr/>
          </p:nvCxnSpPr>
          <p:spPr>
            <a:xfrm flipH="1">
              <a:off x="4688128" y="4591357"/>
              <a:ext cx="2856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>
              <a:off x="2520926" y="4591357"/>
              <a:ext cx="4693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endCxn id="17" idx="0"/>
            </p:cNvCxnSpPr>
            <p:nvPr/>
          </p:nvCxnSpPr>
          <p:spPr>
            <a:xfrm>
              <a:off x="7740352" y="3918528"/>
              <a:ext cx="0" cy="3847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50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프로세스흐름도</a:t>
            </a:r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01103" y="1397796"/>
            <a:ext cx="7659329" cy="4695500"/>
            <a:chOff x="441063" y="684917"/>
            <a:chExt cx="7194183" cy="5847628"/>
          </a:xfrm>
        </p:grpSpPr>
        <p:sp>
          <p:nvSpPr>
            <p:cNvPr id="6" name="TextBox 5"/>
            <p:cNvSpPr txBox="1"/>
            <p:nvPr/>
          </p:nvSpPr>
          <p:spPr>
            <a:xfrm>
              <a:off x="441063" y="684917"/>
              <a:ext cx="1781489" cy="42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동호회 생성 및 가입</a:t>
              </a:r>
              <a:endParaRPr lang="en-US" altLang="ko-KR" sz="1600" dirty="0" smtClean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794486" y="1692079"/>
              <a:ext cx="158417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동호회 생성 결재 제출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738702" y="1697412"/>
              <a:ext cx="12241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대</a:t>
              </a:r>
              <a:r>
                <a:rPr lang="ko-KR" altLang="en-US" sz="1600" dirty="0">
                  <a:solidFill>
                    <a:schemeClr val="tx1"/>
                  </a:solidFill>
                </a:rPr>
                <a:t>기</a:t>
              </a:r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4466894" y="1593756"/>
              <a:ext cx="3168352" cy="82373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동호회 생성 결재통과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9" idx="2"/>
              <a:endCxn id="16" idx="0"/>
            </p:cNvCxnSpPr>
            <p:nvPr/>
          </p:nvCxnSpPr>
          <p:spPr>
            <a:xfrm>
              <a:off x="6051070" y="2417492"/>
              <a:ext cx="8276" cy="6450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136902" y="2550609"/>
              <a:ext cx="467114" cy="42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91030" y="887303"/>
              <a:ext cx="430919" cy="42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No</a:t>
              </a:r>
            </a:p>
          </p:txBody>
        </p:sp>
        <p:cxnSp>
          <p:nvCxnSpPr>
            <p:cNvPr id="13" name="직선 화살표 연결선 12"/>
            <p:cNvCxnSpPr>
              <a:stCxn id="7" idx="3"/>
              <a:endCxn id="8" idx="1"/>
            </p:cNvCxnSpPr>
            <p:nvPr/>
          </p:nvCxnSpPr>
          <p:spPr>
            <a:xfrm>
              <a:off x="2378662" y="1980111"/>
              <a:ext cx="360040" cy="53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9" idx="1"/>
            </p:cNvCxnSpPr>
            <p:nvPr/>
          </p:nvCxnSpPr>
          <p:spPr>
            <a:xfrm>
              <a:off x="3968651" y="2005624"/>
              <a:ext cx="49824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 14"/>
            <p:cNvCxnSpPr>
              <a:stCxn id="9" idx="0"/>
              <a:endCxn id="8" idx="0"/>
            </p:cNvCxnSpPr>
            <p:nvPr/>
          </p:nvCxnSpPr>
          <p:spPr>
            <a:xfrm rot="16200000" flipH="1" flipV="1">
              <a:off x="4649092" y="295434"/>
              <a:ext cx="103656" cy="2700300"/>
            </a:xfrm>
            <a:prstGeom prst="bentConnector3">
              <a:avLst>
                <a:gd name="adj1" fmla="val -220537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15"/>
            <p:cNvSpPr/>
            <p:nvPr/>
          </p:nvSpPr>
          <p:spPr>
            <a:xfrm>
              <a:off x="5447278" y="3062513"/>
              <a:ext cx="12241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동호회 신설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87268" y="4586047"/>
              <a:ext cx="158417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동호회 가입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신청 제출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731484" y="4591380"/>
              <a:ext cx="12241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대</a:t>
              </a:r>
              <a:r>
                <a:rPr lang="ko-KR" altLang="en-US" sz="1600" dirty="0">
                  <a:solidFill>
                    <a:schemeClr val="tx1"/>
                  </a:solidFill>
                </a:rPr>
                <a:t>기</a:t>
              </a:r>
            </a:p>
          </p:txBody>
        </p:sp>
        <p:sp>
          <p:nvSpPr>
            <p:cNvPr id="19" name="다이아몬드 18"/>
            <p:cNvSpPr/>
            <p:nvPr/>
          </p:nvSpPr>
          <p:spPr>
            <a:xfrm>
              <a:off x="4459676" y="4487724"/>
              <a:ext cx="3168352" cy="82373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동호회장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가입 승인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9" idx="2"/>
              <a:endCxn id="26" idx="0"/>
            </p:cNvCxnSpPr>
            <p:nvPr/>
          </p:nvCxnSpPr>
          <p:spPr>
            <a:xfrm>
              <a:off x="6043852" y="5311460"/>
              <a:ext cx="8276" cy="6450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129684" y="5444577"/>
              <a:ext cx="467114" cy="42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83812" y="3781271"/>
              <a:ext cx="430919" cy="42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No</a:t>
              </a:r>
            </a:p>
          </p:txBody>
        </p:sp>
        <p:cxnSp>
          <p:nvCxnSpPr>
            <p:cNvPr id="23" name="직선 화살표 연결선 22"/>
            <p:cNvCxnSpPr>
              <a:stCxn id="17" idx="3"/>
              <a:endCxn id="18" idx="1"/>
            </p:cNvCxnSpPr>
            <p:nvPr/>
          </p:nvCxnSpPr>
          <p:spPr>
            <a:xfrm>
              <a:off x="2371444" y="4874079"/>
              <a:ext cx="360040" cy="53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endCxn id="19" idx="1"/>
            </p:cNvCxnSpPr>
            <p:nvPr/>
          </p:nvCxnSpPr>
          <p:spPr>
            <a:xfrm>
              <a:off x="3961433" y="4899592"/>
              <a:ext cx="49824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9" idx="0"/>
              <a:endCxn id="18" idx="0"/>
            </p:cNvCxnSpPr>
            <p:nvPr/>
          </p:nvCxnSpPr>
          <p:spPr>
            <a:xfrm rot="16200000" flipH="1" flipV="1">
              <a:off x="4641874" y="3189402"/>
              <a:ext cx="103656" cy="2700300"/>
            </a:xfrm>
            <a:prstGeom prst="bentConnector3">
              <a:avLst>
                <a:gd name="adj1" fmla="val -220537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5440060" y="5956481"/>
              <a:ext cx="1224136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동호회 가입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93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0160" y="1247615"/>
            <a:ext cx="569810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514350" indent="-514350">
              <a:lnSpc>
                <a:spcPct val="90000"/>
              </a:lnSpc>
              <a:buFontTx/>
              <a:buAutoNum type="arabicPeriod"/>
            </a:pPr>
            <a:r>
              <a:rPr lang="en-US" altLang="ko-KR" sz="28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DB</a:t>
            </a:r>
            <a:r>
              <a:rPr lang="ko-KR" altLang="en-US" sz="28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r>
              <a:rPr lang="en-US" altLang="ko-KR" sz="28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2800" b="0" spc="0" dirty="0" err="1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exErd</a:t>
            </a:r>
            <a:r>
              <a:rPr lang="en-US" altLang="ko-KR" sz="28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요구사항 업무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단위정의 목록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>
              <a:lnSpc>
                <a:spcPct val="90000"/>
              </a:lnSpc>
              <a:buAutoNum type="arabicPeriod"/>
            </a:pP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4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6-1. DB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32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exErd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    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전체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1340769"/>
            <a:ext cx="756084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6-1. DB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32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exErd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    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임직원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7388249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2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790347D-9BAF-4156-929D-2FADE7813BE6}" type="slidenum">
              <a:rPr lang="en-US" altLang="ko-KR" sz="1000" spc="-2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1000" spc="-20" dirty="0" smtClean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/10</a:t>
            </a:r>
            <a:endParaRPr lang="ko-KR" altLang="en-US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endParaRPr lang="en-US" altLang="ko-KR" sz="1000" spc="-20" dirty="0" smtClean="0">
              <a:solidFill>
                <a:schemeClr val="accent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6-1. DB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32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exErd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    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동호회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1268758"/>
            <a:ext cx="7776864" cy="502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04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6-1. DB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32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exErd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    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결재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44080"/>
            <a:ext cx="7344816" cy="5049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66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팀원 소개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51386"/>
              </p:ext>
            </p:extLst>
          </p:nvPr>
        </p:nvGraphicFramePr>
        <p:xfrm>
          <a:off x="1524000" y="1397000"/>
          <a:ext cx="609600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이 </a:t>
                      </a:r>
                      <a:r>
                        <a:rPr lang="ko-KR" altLang="en-US" sz="2400" dirty="0" err="1" smtClean="0">
                          <a:latin typeface="나눔손글씨 펜" pitchFamily="66" charset="-127"/>
                          <a:ea typeface="나눔손글씨 펜" pitchFamily="66" charset="-127"/>
                        </a:rPr>
                        <a:t>름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임 무 분 담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박병준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PM</a:t>
                      </a:r>
                    </a:p>
                    <a:p>
                      <a:pPr algn="ctr" latinLnBrk="1"/>
                      <a:r>
                        <a:rPr lang="en-US" altLang="ko-KR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(Project Manager)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유진호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TA</a:t>
                      </a:r>
                    </a:p>
                    <a:p>
                      <a:pPr algn="ctr" latinLnBrk="1"/>
                      <a:r>
                        <a:rPr lang="en-US" altLang="ko-KR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(Technique</a:t>
                      </a:r>
                      <a:r>
                        <a:rPr lang="en-US" altLang="ko-KR" sz="2400" baseline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 Architecture)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최성호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이양우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err="1" smtClean="0">
                          <a:latin typeface="나눔손글씨 펜" pitchFamily="66" charset="-127"/>
                          <a:ea typeface="나눔손글씨 펜" pitchFamily="66" charset="-127"/>
                        </a:rPr>
                        <a:t>김보섭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DA</a:t>
                      </a:r>
                    </a:p>
                    <a:p>
                      <a:pPr algn="ctr" latinLnBrk="1"/>
                      <a:r>
                        <a:rPr lang="en-US" altLang="ko-KR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(Data</a:t>
                      </a:r>
                      <a:r>
                        <a:rPr lang="en-US" altLang="ko-KR" sz="2400" baseline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 </a:t>
                      </a:r>
                      <a:r>
                        <a:rPr lang="en-US" altLang="ko-KR" sz="2400" baseline="0" dirty="0" err="1" smtClean="0">
                          <a:latin typeface="나눔손글씨 펜" pitchFamily="66" charset="-127"/>
                          <a:ea typeface="나눔손글씨 펜" pitchFamily="66" charset="-127"/>
                        </a:rPr>
                        <a:t>Architectur</a:t>
                      </a:r>
                      <a:r>
                        <a:rPr lang="en-US" altLang="ko-KR" sz="2400" baseline="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)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손글씨 펜" pitchFamily="66" charset="-127"/>
                          <a:ea typeface="나눔손글씨 펜" pitchFamily="66" charset="-127"/>
                        </a:rPr>
                        <a:t>서승민</a:t>
                      </a:r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6-1. DB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32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exErd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    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이슈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95400"/>
            <a:ext cx="7416824" cy="458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9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6-1. DB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32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exErd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    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문서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340769"/>
            <a:ext cx="7200800" cy="475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9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6-1. DB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설계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en-US" altLang="ko-KR" sz="32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exErd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    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쪽지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06265"/>
            <a:ext cx="6992205" cy="449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9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B790347D-9BAF-4156-929D-2FADE7813BE6}" type="slidenum"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/>
                <a:ea typeface="나눔고딕"/>
                <a:cs typeface="+mn-cs"/>
              </a:rPr>
              <a:pPr algn="r">
                <a:defRPr/>
              </a:pPr>
              <a:t>33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/>
                <a:ea typeface="나눔고딕"/>
                <a:cs typeface="+mn-cs"/>
              </a:rPr>
              <a:t>/10</a:t>
            </a:r>
          </a:p>
          <a:p>
            <a:pPr algn="r">
              <a:defRPr/>
            </a:pPr>
            <a:endParaRPr lang="en-US" altLang="ko-KR" sz="1000" spc="-20">
              <a:solidFill>
                <a:schemeClr val="accent1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6-2.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요구사항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업무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/>
              <a:ea typeface="나눔손글씨 펜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07227" y="1556792"/>
            <a:ext cx="5617101" cy="44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74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B790347D-9BAF-4156-929D-2FADE7813BE6}" type="slidenum"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/>
                <a:ea typeface="나눔고딕"/>
                <a:cs typeface="+mn-cs"/>
              </a:rPr>
              <a:pPr algn="r">
                <a:defRPr/>
              </a:pPr>
              <a:t>34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/>
                <a:ea typeface="나눔고딕"/>
                <a:cs typeface="+mn-cs"/>
              </a:rPr>
              <a:t>/10</a:t>
            </a:r>
          </a:p>
          <a:p>
            <a:pPr algn="r">
              <a:defRPr/>
            </a:pPr>
            <a:endParaRPr lang="en-US" altLang="ko-KR" sz="1000" spc="-20">
              <a:solidFill>
                <a:schemeClr val="accent1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6-2.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요구사항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업무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/>
              <a:ea typeface="나눔손글씨 펜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5736" y="1443148"/>
            <a:ext cx="5133996" cy="263392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95736" y="4143960"/>
            <a:ext cx="5123899" cy="18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32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B790347D-9BAF-4156-929D-2FADE7813BE6}" type="slidenum"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/>
                <a:ea typeface="나눔고딕"/>
                <a:cs typeface="+mn-cs"/>
              </a:rPr>
              <a:pPr algn="r">
                <a:defRPr/>
              </a:pPr>
              <a:t>35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/>
                <a:ea typeface="나눔고딕"/>
                <a:cs typeface="+mn-cs"/>
              </a:rPr>
              <a:t>/10</a:t>
            </a:r>
          </a:p>
          <a:p>
            <a:pPr algn="r">
              <a:defRPr/>
            </a:pPr>
            <a:endParaRPr lang="en-US" altLang="ko-KR" sz="1000" spc="-20">
              <a:solidFill>
                <a:schemeClr val="accent1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6-3.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단위정의 목록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/>
              <a:ea typeface="나눔손글씨 펜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5656" y="1412776"/>
            <a:ext cx="6213731" cy="48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2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7711777" y="6093296"/>
            <a:ext cx="9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fld id="{B790347D-9BAF-4156-929D-2FADE7813BE6}" type="slidenum"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/>
                <a:ea typeface="나눔고딕"/>
                <a:cs typeface="+mn-cs"/>
              </a:rPr>
              <a:pPr algn="r">
                <a:defRPr/>
              </a:pPr>
              <a:t>36</a:t>
            </a:fld>
            <a:r>
              <a:rPr lang="en-US" altLang="ko-KR" sz="1000" spc="-20">
                <a:solidFill>
                  <a:schemeClr val="accent1">
                    <a:lumMod val="75000"/>
                  </a:schemeClr>
                </a:solidFill>
                <a:latin typeface="나눔고딕"/>
                <a:ea typeface="나눔고딕"/>
                <a:cs typeface="+mn-cs"/>
              </a:rPr>
              <a:t>/10</a:t>
            </a:r>
          </a:p>
          <a:p>
            <a:pPr algn="r">
              <a:defRPr/>
            </a:pPr>
            <a:endParaRPr lang="en-US" altLang="ko-KR" sz="1000" spc="-20">
              <a:solidFill>
                <a:schemeClr val="accent1">
                  <a:lumMod val="7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6-3.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/>
                <a:ea typeface="나눔손글씨 펜"/>
              </a:rPr>
              <a:t>단위정의 목록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/>
              <a:ea typeface="나눔손글씨 펜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3752" y="1812327"/>
            <a:ext cx="5936494" cy="111261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59841" y="3264162"/>
            <a:ext cx="5936494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31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7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화면설계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0160" y="1247615"/>
            <a:ext cx="5698104" cy="513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로그인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2.  </a:t>
            </a:r>
            <a:r>
              <a:rPr lang="ko-KR" altLang="en-US" sz="28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빠른메뉴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8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설정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3.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전자결재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4.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문서관리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이슈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6.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일정관리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7.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업무관리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8.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주소록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9.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쪽지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10.  </a:t>
            </a: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게시판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>
              <a:lnSpc>
                <a:spcPct val="90000"/>
              </a:lnSpc>
              <a:buAutoNum type="arabicPeriod" startAt="11"/>
            </a:pP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동호회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>
              <a:lnSpc>
                <a:spcPct val="90000"/>
              </a:lnSpc>
              <a:buAutoNum type="arabicPeriod" startAt="12"/>
            </a:pPr>
            <a:r>
              <a:rPr lang="ko-KR" altLang="en-US" sz="28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마이페이지</a:t>
            </a:r>
            <a:endParaRPr lang="en-US" altLang="ko-KR" sz="2800" b="0" spc="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>
              <a:lnSpc>
                <a:spcPct val="90000"/>
              </a:lnSpc>
              <a:buAutoNum type="arabicPeriod" startAt="12"/>
            </a:pPr>
            <a:r>
              <a:rPr lang="ko-KR" altLang="en-US" sz="28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관리자페이지</a:t>
            </a:r>
            <a:endParaRPr lang="en-US" altLang="ko-KR" sz="28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29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2">
            <a:extLst>
              <a:ext uri="{FF2B5EF4-FFF2-40B4-BE49-F238E27FC236}">
                <a16:creationId xmlns:a16="http://schemas.microsoft.com/office/drawing/2014/main" xmlns="" id="{D16D48F4-3A15-4325-BD78-2F0A2F6F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 또는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관리자를 선택하여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로그인을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패스워드를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5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회 틀렸을 시 로그인 차단이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로그인 제한 해제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요청 클릭 시 관리자 명단을 보여준 후 관리자에게 직접 연락 할 수 있도록 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.(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임직원은 관리자가 직접 초기화 버튼을 눌러 초기화를 시키며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관리자는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이메일을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통해 찾도록 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.)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96" name="Group 3">
            <a:extLst>
              <a:ext uri="{FF2B5EF4-FFF2-40B4-BE49-F238E27FC236}">
                <a16:creationId xmlns:a16="http://schemas.microsoft.com/office/drawing/2014/main" xmlns="" id="{8C7EDE20-8BA8-4587-A623-A0D6F7C1C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552883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  <a:endParaRPr kumimoji="1" lang="ko-KR" altLang="en-US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loginForm.jsp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7" name="Group 19">
            <a:extLst>
              <a:ext uri="{FF2B5EF4-FFF2-40B4-BE49-F238E27FC236}">
                <a16:creationId xmlns:a16="http://schemas.microsoft.com/office/drawing/2014/main" xmlns="" id="{B180C0B8-9864-4188-85E9-C02908F11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62076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SB GroupWare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로그인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79512" y="980728"/>
            <a:ext cx="5716552" cy="3816424"/>
            <a:chOff x="179512" y="980728"/>
            <a:chExt cx="5716552" cy="3816424"/>
          </a:xfrm>
        </p:grpSpPr>
        <p:grpSp>
          <p:nvGrpSpPr>
            <p:cNvPr id="8" name="그룹 7"/>
            <p:cNvGrpSpPr/>
            <p:nvPr/>
          </p:nvGrpSpPr>
          <p:grpSpPr>
            <a:xfrm>
              <a:off x="1979712" y="2780928"/>
              <a:ext cx="3916352" cy="2016224"/>
              <a:chOff x="2915816" y="3789040"/>
              <a:chExt cx="3916352" cy="201622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4D631E52-7ED9-42C2-ACD6-D1011CFAE4FD}"/>
                  </a:ext>
                </a:extLst>
              </p:cNvPr>
              <p:cNvSpPr/>
              <p:nvPr/>
            </p:nvSpPr>
            <p:spPr>
              <a:xfrm>
                <a:off x="2915816" y="4149080"/>
                <a:ext cx="3916352" cy="16561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B1A704FC-90AF-41F5-B77E-F18649936EE7}"/>
                  </a:ext>
                </a:extLst>
              </p:cNvPr>
              <p:cNvSpPr/>
              <p:nvPr/>
            </p:nvSpPr>
            <p:spPr>
              <a:xfrm>
                <a:off x="4462517" y="4266235"/>
                <a:ext cx="2258046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xmlns="" id="{8F953C39-FEB4-447C-B945-DD4F5083D761}"/>
                  </a:ext>
                </a:extLst>
              </p:cNvPr>
              <p:cNvSpPr/>
              <p:nvPr/>
            </p:nvSpPr>
            <p:spPr>
              <a:xfrm>
                <a:off x="4462517" y="4762624"/>
                <a:ext cx="2258046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37D5B2B-89AF-425D-9A8E-84021687BC86}"/>
                  </a:ext>
                </a:extLst>
              </p:cNvPr>
              <p:cNvSpPr txBox="1"/>
              <p:nvPr/>
            </p:nvSpPr>
            <p:spPr>
              <a:xfrm>
                <a:off x="3062497" y="4237430"/>
                <a:ext cx="1152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dirty="0" smtClean="0"/>
                  <a:t>사원번호</a:t>
                </a:r>
                <a:endParaRPr lang="ko-KR" altLang="en-US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xmlns="" id="{94F78615-6B14-4DBC-9FD9-CD95BF1FE599}"/>
                  </a:ext>
                </a:extLst>
              </p:cNvPr>
              <p:cNvSpPr txBox="1"/>
              <p:nvPr/>
            </p:nvSpPr>
            <p:spPr>
              <a:xfrm>
                <a:off x="3048154" y="4721974"/>
                <a:ext cx="11617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dirty="0" smtClean="0"/>
                  <a:t>패스워드</a:t>
                </a:r>
                <a:endParaRPr lang="ko-KR" altLang="en-US" dirty="0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xmlns="" id="{C19F54E6-CD86-4DE1-8897-E4BEA1A9CF8C}"/>
                  </a:ext>
                </a:extLst>
              </p:cNvPr>
              <p:cNvSpPr/>
              <p:nvPr/>
            </p:nvSpPr>
            <p:spPr>
              <a:xfrm>
                <a:off x="3590621" y="5205566"/>
                <a:ext cx="1238581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로그인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차단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해제 요청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2A343CBB-6B09-4010-980E-402BE5836C90}"/>
                  </a:ext>
                </a:extLst>
              </p:cNvPr>
              <p:cNvSpPr/>
              <p:nvPr/>
            </p:nvSpPr>
            <p:spPr>
              <a:xfrm>
                <a:off x="2915816" y="3790729"/>
                <a:ext cx="1012927" cy="3600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임직원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xmlns="" id="{2A343CBB-6B09-4010-980E-402BE5836C90}"/>
                  </a:ext>
                </a:extLst>
              </p:cNvPr>
              <p:cNvSpPr/>
              <p:nvPr/>
            </p:nvSpPr>
            <p:spPr>
              <a:xfrm>
                <a:off x="3991121" y="3789040"/>
                <a:ext cx="1012927" cy="3600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관리자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C19F54E6-CD86-4DE1-8897-E4BEA1A9CF8C}"/>
                  </a:ext>
                </a:extLst>
              </p:cNvPr>
              <p:cNvSpPr/>
              <p:nvPr/>
            </p:nvSpPr>
            <p:spPr>
              <a:xfrm>
                <a:off x="5493659" y="5210383"/>
                <a:ext cx="1238581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로그인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79512" y="980728"/>
              <a:ext cx="1512168" cy="4319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회사</a:t>
              </a:r>
              <a:r>
                <a:rPr lang="ko-KR" altLang="en-US" dirty="0">
                  <a:solidFill>
                    <a:schemeClr val="tx1"/>
                  </a:solidFill>
                </a:rPr>
                <a:t>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18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2">
            <a:extLst>
              <a:ext uri="{FF2B5EF4-FFF2-40B4-BE49-F238E27FC236}">
                <a16:creationId xmlns:a16="http://schemas.microsoft.com/office/drawing/2014/main" xmlns="" id="{D16D48F4-3A15-4325-BD78-2F0A2F6F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 또는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관리자를 선택하여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로그인을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패스워드를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5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회 틀렸을 시 로그인 차단이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로그인 제한 해제 요청 클릭 시 관리자 명단을 보여준 후 관리자에게 직접 연락 할 수 있도록 한다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.(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임직원은 관리자가 직접 초기화 버튼을 눌러 초기화를 시키며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관리자는 </a:t>
            </a:r>
            <a:r>
              <a:rPr lang="ko-KR" altLang="en-US" sz="800" dirty="0" err="1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이메일을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통해 찾도록 한다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96" name="Group 3">
            <a:extLst>
              <a:ext uri="{FF2B5EF4-FFF2-40B4-BE49-F238E27FC236}">
                <a16:creationId xmlns:a16="http://schemas.microsoft.com/office/drawing/2014/main" xmlns="" id="{8C7EDE20-8BA8-4587-A623-A0D6F7C1C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58514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  <a:endParaRPr kumimoji="1" lang="ko-KR" altLang="en-US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loginForm.jsp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7" name="Group 19">
            <a:extLst>
              <a:ext uri="{FF2B5EF4-FFF2-40B4-BE49-F238E27FC236}">
                <a16:creationId xmlns:a16="http://schemas.microsoft.com/office/drawing/2014/main" xmlns="" id="{B180C0B8-9864-4188-85E9-C02908F11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455017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SB GroupWare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로그인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로그인 차단 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79512" y="980728"/>
            <a:ext cx="5716552" cy="3816424"/>
            <a:chOff x="179512" y="980728"/>
            <a:chExt cx="5716552" cy="3816424"/>
          </a:xfrm>
        </p:grpSpPr>
        <p:grpSp>
          <p:nvGrpSpPr>
            <p:cNvPr id="8" name="그룹 7"/>
            <p:cNvGrpSpPr/>
            <p:nvPr/>
          </p:nvGrpSpPr>
          <p:grpSpPr>
            <a:xfrm>
              <a:off x="1979712" y="2780928"/>
              <a:ext cx="3916352" cy="2016224"/>
              <a:chOff x="2915816" y="3789040"/>
              <a:chExt cx="3916352" cy="2016224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4D631E52-7ED9-42C2-ACD6-D1011CFAE4FD}"/>
                  </a:ext>
                </a:extLst>
              </p:cNvPr>
              <p:cNvSpPr/>
              <p:nvPr/>
            </p:nvSpPr>
            <p:spPr>
              <a:xfrm>
                <a:off x="2915816" y="4149080"/>
                <a:ext cx="3916352" cy="165618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B1A704FC-90AF-41F5-B77E-F18649936EE7}"/>
                  </a:ext>
                </a:extLst>
              </p:cNvPr>
              <p:cNvSpPr/>
              <p:nvPr/>
            </p:nvSpPr>
            <p:spPr>
              <a:xfrm>
                <a:off x="4462517" y="4266235"/>
                <a:ext cx="2258046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xmlns="" id="{8F953C39-FEB4-447C-B945-DD4F5083D761}"/>
                  </a:ext>
                </a:extLst>
              </p:cNvPr>
              <p:cNvSpPr/>
              <p:nvPr/>
            </p:nvSpPr>
            <p:spPr>
              <a:xfrm>
                <a:off x="4462517" y="4762624"/>
                <a:ext cx="2258046" cy="2880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637D5B2B-89AF-425D-9A8E-84021687BC86}"/>
                  </a:ext>
                </a:extLst>
              </p:cNvPr>
              <p:cNvSpPr txBox="1"/>
              <p:nvPr/>
            </p:nvSpPr>
            <p:spPr>
              <a:xfrm>
                <a:off x="3062497" y="4237430"/>
                <a:ext cx="11522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dirty="0" smtClean="0"/>
                  <a:t>사원번호</a:t>
                </a:r>
                <a:endParaRPr lang="ko-KR" altLang="en-US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xmlns="" id="{94F78615-6B14-4DBC-9FD9-CD95BF1FE599}"/>
                  </a:ext>
                </a:extLst>
              </p:cNvPr>
              <p:cNvSpPr txBox="1"/>
              <p:nvPr/>
            </p:nvSpPr>
            <p:spPr>
              <a:xfrm>
                <a:off x="3048154" y="4721974"/>
                <a:ext cx="11617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dirty="0" smtClean="0"/>
                  <a:t>패스워드</a:t>
                </a:r>
                <a:endParaRPr lang="ko-KR" altLang="en-US" dirty="0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xmlns="" id="{C19F54E6-CD86-4DE1-8897-E4BEA1A9CF8C}"/>
                  </a:ext>
                </a:extLst>
              </p:cNvPr>
              <p:cNvSpPr/>
              <p:nvPr/>
            </p:nvSpPr>
            <p:spPr>
              <a:xfrm>
                <a:off x="3590621" y="5205566"/>
                <a:ext cx="1238581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로그인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차단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해제 요청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2A343CBB-6B09-4010-980E-402BE5836C90}"/>
                  </a:ext>
                </a:extLst>
              </p:cNvPr>
              <p:cNvSpPr/>
              <p:nvPr/>
            </p:nvSpPr>
            <p:spPr>
              <a:xfrm>
                <a:off x="2915816" y="3790729"/>
                <a:ext cx="1012927" cy="3600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</a:rPr>
                  <a:t>임직원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xmlns="" id="{2A343CBB-6B09-4010-980E-402BE5836C90}"/>
                  </a:ext>
                </a:extLst>
              </p:cNvPr>
              <p:cNvSpPr/>
              <p:nvPr/>
            </p:nvSpPr>
            <p:spPr>
              <a:xfrm>
                <a:off x="3991121" y="3789040"/>
                <a:ext cx="1012927" cy="3600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관리자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C19F54E6-CD86-4DE1-8897-E4BEA1A9CF8C}"/>
                  </a:ext>
                </a:extLst>
              </p:cNvPr>
              <p:cNvSpPr/>
              <p:nvPr/>
            </p:nvSpPr>
            <p:spPr>
              <a:xfrm>
                <a:off x="5493659" y="5210383"/>
                <a:ext cx="1238581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로그인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79512" y="980728"/>
              <a:ext cx="1512168" cy="4319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회사</a:t>
              </a:r>
              <a:r>
                <a:rPr lang="ko-KR" altLang="en-US" dirty="0">
                  <a:solidFill>
                    <a:schemeClr val="tx1"/>
                  </a:solidFill>
                </a:rPr>
                <a:t>명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4D631E52-7ED9-42C2-ACD6-D1011CFAE4FD}"/>
                </a:ext>
              </a:extLst>
            </p:cNvPr>
            <p:cNvSpPr/>
            <p:nvPr/>
          </p:nvSpPr>
          <p:spPr>
            <a:xfrm>
              <a:off x="2771800" y="1484672"/>
              <a:ext cx="2405045" cy="10082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관리자에게 문의 바랍니다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</a:p>
            <a:p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관리자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tel</a:t>
              </a:r>
              <a:r>
                <a:rPr lang="en-US" altLang="ko-KR" sz="1400" dirty="0">
                  <a:solidFill>
                    <a:schemeClr val="tx1"/>
                  </a:solidFill>
                </a:rPr>
                <a:t>)123-4567</a:t>
              </a: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관리자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2 </a:t>
              </a:r>
              <a:r>
                <a:rPr lang="en-US" altLang="ko-KR" sz="1400" dirty="0" err="1" smtClean="0">
                  <a:solidFill>
                    <a:schemeClr val="tx1"/>
                  </a:solidFill>
                </a:rPr>
                <a:t>tel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)123-6789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16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메모장\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2.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프로젝트 </a:t>
            </a:r>
            <a:r>
              <a:rPr lang="ko-KR" altLang="en-US" sz="3200" b="0" spc="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개요 및 목적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9968" y="1965262"/>
            <a:ext cx="664252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그룹웨어란 </a:t>
            </a:r>
            <a:r>
              <a:rPr lang="en-US" altLang="ko-KR" sz="24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  - </a:t>
            </a:r>
            <a:r>
              <a:rPr lang="ko-KR" altLang="en-US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기업 등의 구성원들이 컴퓨터로 연결된 작업장에서</a:t>
            </a:r>
            <a:r>
              <a:rPr lang="en-US" altLang="ko-KR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, </a:t>
            </a:r>
            <a:r>
              <a:rPr lang="ko-KR" altLang="en-US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서로 협력하여 업무를 수행하는 그룹</a:t>
            </a:r>
            <a:endParaRPr lang="en-US" altLang="ko-KR" sz="2000" spc="-2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spc="-2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    </a:t>
            </a:r>
            <a:r>
              <a:rPr lang="ko-KR" altLang="en-US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작업을 지원하게 위한 소프트웨어나 소프트웨어를 포함하는 구조를 말한다</a:t>
            </a:r>
            <a:r>
              <a:rPr lang="en-US" altLang="ko-KR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0315" y="3861048"/>
            <a:ext cx="664252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목적</a:t>
            </a:r>
            <a:endParaRPr lang="en-US" altLang="ko-KR" sz="2400" spc="-2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  - </a:t>
            </a:r>
            <a:r>
              <a:rPr lang="ko-KR" altLang="en-US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각종 자료들을 저장하여 기업만의 데이터베이스를 구축하기 용이하고 자료 활용하기가</a:t>
            </a:r>
            <a:endParaRPr lang="en-US" altLang="ko-KR" sz="2000" spc="-2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000" spc="-20" dirty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    </a:t>
            </a:r>
            <a:r>
              <a:rPr lang="ko-KR" altLang="en-US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수월하며 업무의 효율을 늘리기 위해 사용한다</a:t>
            </a:r>
            <a:r>
              <a:rPr lang="en-US" altLang="ko-KR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45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51520" y="1003690"/>
            <a:ext cx="6768752" cy="511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로그인 직 후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메인화면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대시보드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)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으로 이동이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빠른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메뉴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+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클릭 시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현재 설정된 </a:t>
            </a:r>
            <a:r>
              <a:rPr lang="ko-KR" altLang="en-US" sz="800" dirty="0" err="1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빠른메뉴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리스트를 변경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.(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사용자 편의에 맞게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상단에는 기본 메뉴가 있으며 클릭 시 해당 메뉴에 이동하여 업무를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각 메뉴에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를 클릭하면 해당 메뉴 페이지로 바로 이동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임직원은 오른쪽 상단에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마이페이지가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보여지며 관리자는 관리자페이지가 보여진다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385665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main.jsp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03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로그인 후 메인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292868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923928" y="836712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76" y="1488124"/>
            <a:ext cx="5469596" cy="47015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74" name="그룹 7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83" name="직사각형 82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1" name="직사각형 80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6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51520" y="1052736"/>
            <a:ext cx="6768752" cy="5161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빠른 메뉴 관리를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클릭시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현재 설정된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빠른메뉴로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이동하며 모든 메뉴 리스트를 왼쪽에 보여주고 오른쪽엔 내가 사용 할 메뉴를 입력 하면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입력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 시 추가 버튼과 삭제 버튼을 이용하여 화면으로 옮기고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저장 버튼을 눌러 저장한다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22128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quickMenu.jsp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695116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빠른메뉴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94692" y="1499126"/>
            <a:ext cx="5325580" cy="38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dirty="0" smtClean="0">
                <a:solidFill>
                  <a:schemeClr val="tx1"/>
                </a:solidFill>
              </a:rPr>
              <a:t>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923928" y="836712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직사각형 149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dirty="0" smtClean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81" name="그룹 80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4" name="직사각형 83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086385" y="1988840"/>
            <a:ext cx="4608513" cy="4225510"/>
            <a:chOff x="2086385" y="1988840"/>
            <a:chExt cx="4608513" cy="4225510"/>
          </a:xfrm>
        </p:grpSpPr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rot="16200000" flipV="1">
              <a:off x="4225518" y="3079587"/>
              <a:ext cx="332437" cy="29892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086385" y="2442122"/>
              <a:ext cx="1763427" cy="37722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이등변 삼각형 90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rot="5400000" flipV="1">
              <a:off x="4232786" y="4064170"/>
              <a:ext cx="332437" cy="29892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4931470" y="1988840"/>
              <a:ext cx="1763427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빠른메뉴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4931470" y="2461979"/>
              <a:ext cx="1763427" cy="30337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086385" y="1988840"/>
              <a:ext cx="1763427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메뉴리스트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2147404" y="2497987"/>
              <a:ext cx="1643499" cy="282941"/>
              <a:chOff x="2147404" y="2497987"/>
              <a:chExt cx="1643499" cy="282941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xmlns="" id="{DFFD550E-2F2F-4554-8928-1A7BF1C9F2F2}"/>
                  </a:ext>
                </a:extLst>
              </p:cNvPr>
              <p:cNvSpPr/>
              <p:nvPr/>
            </p:nvSpPr>
            <p:spPr>
              <a:xfrm>
                <a:off x="2147404" y="2497987"/>
                <a:ext cx="1643499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전자결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재</a:t>
                </a:r>
              </a:p>
            </p:txBody>
          </p:sp>
          <p:sp>
            <p:nvSpPr>
              <p:cNvPr id="97" name="이등변 삼각형 96">
                <a:extLst>
                  <a:ext uri="{FF2B5EF4-FFF2-40B4-BE49-F238E27FC236}">
                    <a16:creationId xmlns:a16="http://schemas.microsoft.com/office/drawing/2014/main" xmlns="" id="{DBF6BB51-32E4-4588-81DD-3BA6ACE260C3}"/>
                  </a:ext>
                </a:extLst>
              </p:cNvPr>
              <p:cNvSpPr/>
              <p:nvPr/>
            </p:nvSpPr>
            <p:spPr>
              <a:xfrm flipV="1">
                <a:off x="3540442" y="2572397"/>
                <a:ext cx="198528" cy="175441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2149515" y="3675231"/>
              <a:ext cx="1643499" cy="282941"/>
              <a:chOff x="2149515" y="3789040"/>
              <a:chExt cx="1643499" cy="282941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xmlns="" id="{DFFD550E-2F2F-4554-8928-1A7BF1C9F2F2}"/>
                  </a:ext>
                </a:extLst>
              </p:cNvPr>
              <p:cNvSpPr/>
              <p:nvPr/>
            </p:nvSpPr>
            <p:spPr>
              <a:xfrm>
                <a:off x="2149515" y="3789040"/>
                <a:ext cx="1643499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이슈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이등변 삼각형 99">
                <a:extLst>
                  <a:ext uri="{FF2B5EF4-FFF2-40B4-BE49-F238E27FC236}">
                    <a16:creationId xmlns:a16="http://schemas.microsoft.com/office/drawing/2014/main" xmlns="" id="{DBF6BB51-32E4-4588-81DD-3BA6ACE260C3}"/>
                  </a:ext>
                </a:extLst>
              </p:cNvPr>
              <p:cNvSpPr/>
              <p:nvPr/>
            </p:nvSpPr>
            <p:spPr>
              <a:xfrm flipV="1">
                <a:off x="3544935" y="3847978"/>
                <a:ext cx="198528" cy="175441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149515" y="4016787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일정관리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2" name="이등변 삼각형 101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3544935" y="4070538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149515" y="4365104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3544935" y="4418854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149515" y="4725144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주소</a:t>
              </a:r>
              <a:r>
                <a:rPr lang="ko-KR" altLang="en-US" sz="14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3544935" y="4778895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165008" y="2708920"/>
              <a:ext cx="431266" cy="197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추가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208168" y="3735750"/>
              <a:ext cx="431266" cy="1973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삭제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369161" y="2538753"/>
              <a:ext cx="1247191" cy="2234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결재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상황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005611" y="2538754"/>
              <a:ext cx="276379" cy="2234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376225" y="2845533"/>
              <a:ext cx="1247191" cy="2234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기안 작성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012676" y="2845533"/>
              <a:ext cx="276379" cy="2234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984080" y="5621086"/>
              <a:ext cx="710818" cy="3281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저  장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148248" y="5621086"/>
              <a:ext cx="710818" cy="3281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취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 소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15" name="그룹 114"/>
            <p:cNvGrpSpPr/>
            <p:nvPr/>
          </p:nvGrpSpPr>
          <p:grpSpPr>
            <a:xfrm>
              <a:off x="2195736" y="3212976"/>
              <a:ext cx="1494025" cy="407168"/>
              <a:chOff x="-2268760" y="2875352"/>
              <a:chExt cx="1704122" cy="446674"/>
            </a:xfrm>
          </p:grpSpPr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xmlns="" id="{73F8B79B-8ADE-4A71-9368-874286CDF1AD}"/>
                  </a:ext>
                </a:extLst>
              </p:cNvPr>
              <p:cNvSpPr/>
              <p:nvPr/>
            </p:nvSpPr>
            <p:spPr>
              <a:xfrm>
                <a:off x="-2086644" y="3112335"/>
                <a:ext cx="1522006" cy="20969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</a:rPr>
                  <a:t>개인 문서함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xmlns="" id="{73F8B79B-8ADE-4A71-9368-874286CDF1AD}"/>
                  </a:ext>
                </a:extLst>
              </p:cNvPr>
              <p:cNvSpPr/>
              <p:nvPr/>
            </p:nvSpPr>
            <p:spPr>
              <a:xfrm>
                <a:off x="-2086644" y="2875352"/>
                <a:ext cx="1522006" cy="2050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회사 문서함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8" name="직선 연결선 117"/>
              <p:cNvCxnSpPr/>
              <p:nvPr/>
            </p:nvCxnSpPr>
            <p:spPr>
              <a:xfrm>
                <a:off x="-2268760" y="2938963"/>
                <a:ext cx="122956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>
                <a:off x="-2268760" y="3167563"/>
                <a:ext cx="122956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그룹 119"/>
            <p:cNvGrpSpPr/>
            <p:nvPr/>
          </p:nvGrpSpPr>
          <p:grpSpPr>
            <a:xfrm>
              <a:off x="2145840" y="2858027"/>
              <a:ext cx="1643499" cy="282941"/>
              <a:chOff x="2145840" y="2858027"/>
              <a:chExt cx="1643499" cy="282941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xmlns="" id="{DFFD550E-2F2F-4554-8928-1A7BF1C9F2F2}"/>
                  </a:ext>
                </a:extLst>
              </p:cNvPr>
              <p:cNvSpPr/>
              <p:nvPr/>
            </p:nvSpPr>
            <p:spPr>
              <a:xfrm>
                <a:off x="2145840" y="2858027"/>
                <a:ext cx="1643499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문서관리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xmlns="" id="{DBF6BB51-32E4-4588-81DD-3BA6ACE260C3}"/>
                  </a:ext>
                </a:extLst>
              </p:cNvPr>
              <p:cNvSpPr/>
              <p:nvPr/>
            </p:nvSpPr>
            <p:spPr>
              <a:xfrm rot="10800000" flipV="1">
                <a:off x="3541259" y="2928687"/>
                <a:ext cx="198528" cy="175441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148136" y="5085184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쪽지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5" name="이등변 삼각형 124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3543556" y="5138935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146212" y="5445224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게시판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7" name="이등변 삼각형 126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3541632" y="5498975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148442" y="5810355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동호회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3543862" y="5864106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24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51520" y="1003690"/>
            <a:ext cx="6768752" cy="5161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빠른 메뉴 관리를 </a:t>
            </a:r>
            <a:r>
              <a:rPr lang="ko-KR" altLang="en-US" sz="800" dirty="0" err="1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클릭시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현재 설정된 </a:t>
            </a:r>
            <a:r>
              <a:rPr lang="ko-KR" altLang="en-US" sz="800" dirty="0" err="1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빠른메뉴로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이동하며 모든 메뉴 리스트를 왼쪽에 보여주고 오른쪽엔 내가 사용 할 메뉴를 입력 하면 된다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입력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 시 추가 버튼과 삭제 버튼을 이용하여 화면으로 옮기고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저장 버튼을 눌러 저장한다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693957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quickMenu.jsp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13811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빠른메뉴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923928" y="836712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" name="직사각형 151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dirty="0" smtClean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73" name="그룹 72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75" name="그룹 74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78" name="직사각형 77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6" name="직사각형 75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4" name="직사각형 73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rot="16200000" flipV="1">
            <a:off x="4225518" y="3079587"/>
            <a:ext cx="332437" cy="2989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086385" y="2442122"/>
            <a:ext cx="1763427" cy="37722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rot="5400000" flipV="1">
            <a:off x="4232786" y="4064170"/>
            <a:ext cx="332437" cy="2989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4931470" y="1988840"/>
            <a:ext cx="1763427" cy="28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빠른메뉴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4931470" y="2461979"/>
            <a:ext cx="1763427" cy="3033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086385" y="1988840"/>
            <a:ext cx="1763427" cy="28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메뉴리스트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2147404" y="2497987"/>
            <a:ext cx="1643499" cy="282941"/>
            <a:chOff x="2147404" y="2497987"/>
            <a:chExt cx="1643499" cy="28294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147404" y="2497987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전자결</a:t>
              </a:r>
              <a:r>
                <a:rPr lang="ko-KR" altLang="en-US" sz="1400" dirty="0">
                  <a:solidFill>
                    <a:schemeClr val="tx1"/>
                  </a:solidFill>
                </a:rPr>
                <a:t>재</a:t>
              </a: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3540442" y="2572397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2149515" y="3675231"/>
            <a:ext cx="1643499" cy="282941"/>
            <a:chOff x="2149515" y="3789040"/>
            <a:chExt cx="1643499" cy="282941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149515" y="3789040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이슈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3544935" y="3847978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149515" y="4016787"/>
            <a:ext cx="1643499" cy="28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일정관리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0" name="이등변 삼각형 129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3544935" y="4070538"/>
            <a:ext cx="198528" cy="175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149515" y="4365104"/>
            <a:ext cx="1643499" cy="28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업무관리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2" name="이등변 삼각형 131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3544935" y="4418854"/>
            <a:ext cx="198528" cy="175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149515" y="4725144"/>
            <a:ext cx="1643499" cy="28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주소</a:t>
            </a:r>
            <a:r>
              <a:rPr lang="ko-KR" altLang="en-US" sz="1400" dirty="0">
                <a:solidFill>
                  <a:schemeClr val="tx1"/>
                </a:solidFill>
              </a:rPr>
              <a:t>록</a:t>
            </a:r>
          </a:p>
        </p:txBody>
      </p:sp>
      <p:sp>
        <p:nvSpPr>
          <p:cNvPr id="134" name="이등변 삼각형 133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3544935" y="4778895"/>
            <a:ext cx="198528" cy="175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35" name="직사각형 134"/>
          <p:cNvSpPr/>
          <p:nvPr/>
        </p:nvSpPr>
        <p:spPr>
          <a:xfrm>
            <a:off x="4165008" y="2708920"/>
            <a:ext cx="431266" cy="197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추가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4208168" y="3735750"/>
            <a:ext cx="431266" cy="197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삭제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5369161" y="2538753"/>
            <a:ext cx="1247191" cy="22342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결재 </a:t>
            </a:r>
            <a:r>
              <a:rPr lang="ko-KR" altLang="en-US" sz="1100" dirty="0" smtClean="0">
                <a:solidFill>
                  <a:schemeClr val="tx1"/>
                </a:solidFill>
              </a:rPr>
              <a:t>상황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5005611" y="2538754"/>
            <a:ext cx="276379" cy="22342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5376225" y="2845533"/>
            <a:ext cx="1247191" cy="22342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기안 작성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5012676" y="2845533"/>
            <a:ext cx="276379" cy="22342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5984080" y="5621086"/>
            <a:ext cx="710818" cy="328194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  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5148248" y="5621086"/>
            <a:ext cx="710818" cy="328194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1100" dirty="0" smtClean="0">
                <a:solidFill>
                  <a:schemeClr val="tx1"/>
                </a:solidFill>
              </a:rPr>
              <a:t>  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2195736" y="3212976"/>
            <a:ext cx="1494025" cy="407168"/>
            <a:chOff x="-2268760" y="2875352"/>
            <a:chExt cx="1704122" cy="446674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-2086644" y="3112335"/>
              <a:ext cx="1522006" cy="20969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bg1"/>
                  </a:solidFill>
                </a:rPr>
                <a:t>개인 문서함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-2086644" y="2875352"/>
              <a:ext cx="1522006" cy="2050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회사 문서함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6" name="직선 연결선 145"/>
            <p:cNvCxnSpPr/>
            <p:nvPr/>
          </p:nvCxnSpPr>
          <p:spPr>
            <a:xfrm>
              <a:off x="-2268760" y="2938963"/>
              <a:ext cx="12295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-2268760" y="3167563"/>
              <a:ext cx="12295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/>
          <p:cNvGrpSpPr/>
          <p:nvPr/>
        </p:nvGrpSpPr>
        <p:grpSpPr>
          <a:xfrm>
            <a:off x="2145840" y="2858027"/>
            <a:ext cx="1643499" cy="282941"/>
            <a:chOff x="2145840" y="2858027"/>
            <a:chExt cx="1643499" cy="282941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145840" y="2858027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rot="10800000" flipV="1">
              <a:off x="3541259" y="2928687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pic>
        <p:nvPicPr>
          <p:cNvPr id="153" name="Picture 4" descr="http://cfile22.uf.tistory.com/image/2353B33B55A4B8CF2F0AD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7" t="57289" r="67891" b="5562"/>
          <a:stretch/>
        </p:blipFill>
        <p:spPr bwMode="auto">
          <a:xfrm rot="20700000">
            <a:off x="4323717" y="3162796"/>
            <a:ext cx="212798" cy="335166"/>
          </a:xfrm>
          <a:prstGeom prst="rect">
            <a:avLst/>
          </a:prstGeom>
          <a:noFill/>
        </p:spPr>
      </p:pic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148136" y="5085184"/>
            <a:ext cx="1643499" cy="28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쪽지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3543556" y="5138935"/>
            <a:ext cx="198528" cy="175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146212" y="5445224"/>
            <a:ext cx="1643499" cy="28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7" name="이등변 삼각형 156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3541632" y="5498975"/>
            <a:ext cx="198528" cy="175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148442" y="5810355"/>
            <a:ext cx="1643499" cy="28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동호회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9" name="이등변 삼각형 158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3543862" y="5864106"/>
            <a:ext cx="198528" cy="1754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60" name="직사각형 159"/>
          <p:cNvSpPr/>
          <p:nvPr/>
        </p:nvSpPr>
        <p:spPr>
          <a:xfrm>
            <a:off x="1694692" y="1499126"/>
            <a:ext cx="5325580" cy="38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dirty="0" smtClean="0">
                <a:solidFill>
                  <a:schemeClr val="tx1"/>
                </a:solidFill>
              </a:rPr>
              <a:t>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5375835" y="3140968"/>
            <a:ext cx="1247191" cy="22342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개인 문서함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5012286" y="3140968"/>
            <a:ext cx="276379" cy="22342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9" name="그룹 3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전자결재 메뉴를 클릭하면 본인이 작성한 전자결재 리스트가 보여진다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기안함에 있는 기안 상신함을 누르면 본인이 작성한 기안함 리스트를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하단에 문서작성을 클릭하면 기안에 관련한 기본 폼이 화면에 나타난다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486606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approval.jsp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890757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전자결재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51520" y="1052736"/>
            <a:ext cx="792088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기안함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38600" y="2503884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기안 상신함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결재함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4952156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수신함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33636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 보관함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33636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완료함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589409"/>
            <a:ext cx="5580620" cy="452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33636" y="416006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33636" y="4448100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반려함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38600" y="387203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미결함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보존년한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기안부서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기안자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기안일자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제목 등 기안양식에 맞춰 작성한다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첨부파일을 첨부 할 수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있으며 결재선 지정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결재상신과 임시저장을 할 수 있다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36504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approvalWrite.jsp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598271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전자결재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기안함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기안 상신함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결재함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4952156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수신함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 보관함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완료함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37" y="1617417"/>
            <a:ext cx="5553835" cy="449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16006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448100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반려함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387203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미결함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9" name="그룹 3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274966" y="1052736"/>
            <a:ext cx="792088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결재선 지정을 클릭하면 결재라인을 설정 및 저장을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결재라인을 설정 한 후 결재 상신을 클릭하면 결재 상신이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2644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approvalWrite.jsp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982815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전자결재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기안함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기안 상신함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결재함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4952156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수신함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 보관함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완료함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61" y="1593047"/>
            <a:ext cx="554355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16006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448100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반려함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387203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미결함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9" name="그룹 3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274966" y="1052736"/>
            <a:ext cx="792088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6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기안 상신 시 임시저장을 클릭하면 임시 보관함에 저장되며 임시 보관함에 저장된 결재는 다시 클릭하여 재 상신을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320844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approvalTemp.jsp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802003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전자결재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기안함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상신함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결재함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4952156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수신함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완료함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임시 보관함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63" y="1564804"/>
            <a:ext cx="5481309" cy="455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16006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448100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반려함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387203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미결함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9" name="그룹 3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274966" y="1052736"/>
            <a:ext cx="792088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임시 보관함에 있는 기안을 재 작성 할 수 있으며 삭제 기능이 추가되어 기안을 삭제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02062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approvalTempWrithe.jsp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505009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전자결재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기안함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상신함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결재함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4952156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수신함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완료함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임시 보관함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16006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448100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반려함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387203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미결함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9" name="그룹 3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274966" y="1052736"/>
            <a:ext cx="792088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27" y="1556793"/>
            <a:ext cx="5604346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10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기안 완료함은 본인이 작성한 기안이 완료되면 리스트 형식으로 나타내며 요구조건에 맞춰 검색을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7260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approvalWriteEnd.jsp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30954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전자결재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기안함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결재함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4952156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수신함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 보관함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기안 완료함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598823"/>
            <a:ext cx="5580620" cy="451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상신함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16006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448100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반려함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387203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미결함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80683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기안 완료함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9" name="그룹 3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274966" y="1052736"/>
            <a:ext cx="792088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결재 미결함은 본인이 작성한 결재가 완료가 되기 전까지 보관되어 있는 곳이다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결재 기결함은 본인이 공문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결재 선 내에 있는 인원 포함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)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에 관련되어 있으면 나오는 화면이다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결재 반려함은 반려된 공문을 확인 할 수 있는 화면이다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모든 결재함은 리스트 형식으로 확인 할 수 있으며 검색 기능이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59465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approvalFlow.jsp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98086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전자결재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4952156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수신함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 보관함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완료함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상신함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04" y="1529940"/>
            <a:ext cx="5557368" cy="458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16006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448100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반려함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872036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미결함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결재함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기안함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9" name="그룹 3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274966" y="1052736"/>
            <a:ext cx="792088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8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971600" y="476672"/>
            <a:ext cx="5698104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3.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벤치마킹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23" y="1340754"/>
            <a:ext cx="3497277" cy="324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54"/>
            <a:ext cx="3497277" cy="325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0315" y="4725144"/>
            <a:ext cx="3411685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지니 그룹웨어</a:t>
            </a:r>
            <a:endParaRPr lang="en-US" altLang="ko-KR" sz="2000" spc="-2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60032" y="4725144"/>
            <a:ext cx="3411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spc="-2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한비로</a:t>
            </a:r>
            <a:r>
              <a:rPr lang="ko-KR" altLang="en-US" sz="2000" spc="-2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그룹웨어</a:t>
            </a:r>
            <a:endParaRPr lang="en-US" altLang="ko-KR" sz="2000" spc="-20" dirty="0" smtClean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수신함은 모든 결재 공문을 확인 할 수 있으며 다른 인원이 올린 공문을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결재 기안 시 읽기 등급을 지정하여 읽기 등급에 해당하지 않는 완료결재들은 확인 할 수가 없다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1750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approvalRecieve.jsp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583053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전자결재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기안함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결재함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 보관함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완료함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16006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448100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반려함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기안 상신함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387203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미결함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4869160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수신함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535400"/>
            <a:ext cx="5580620" cy="458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9" name="그룹 3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56" name="모서리가 둥근 직사각형 55"/>
          <p:cNvSpPr/>
          <p:nvPr/>
        </p:nvSpPr>
        <p:spPr>
          <a:xfrm>
            <a:off x="274966" y="1052736"/>
            <a:ext cx="792088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</a:t>
            </a:r>
            <a:r>
              <a:rPr lang="ko-KR" altLang="en-US" sz="1000" b="1" dirty="0">
                <a:solidFill>
                  <a:schemeClr val="tx1"/>
                </a:solidFill>
              </a:rPr>
              <a:t>자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결재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문서 관리는 회사 문서함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 문서함으로 분류되어 있으며 회사 문서함은 카테고리를 생성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삭제를 할 수 있으며 회사에 맞게 설정해서 사용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회사 문서함은 관리자 권한이 있는 직원만 파일 등록 가능하며 권한이 없는 다른 임직원은 읽기 기능과 파일 다운로드 기능을 사용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9673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documentInner.jsp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898297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문서관리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개인 문서함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결재 양식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서식 모음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19240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회사 문서함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내부 규정</a:t>
            </a:r>
            <a:endParaRPr lang="en-US" altLang="ko-KR" sz="900" dirty="0" smtClean="0">
              <a:solidFill>
                <a:schemeClr val="bg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547664" y="1772816"/>
            <a:ext cx="5445199" cy="3999388"/>
            <a:chOff x="1331640" y="1799238"/>
            <a:chExt cx="5445199" cy="3999388"/>
          </a:xfrm>
        </p:grpSpPr>
        <p:sp>
          <p:nvSpPr>
            <p:cNvPr id="56" name="직사각형 55"/>
            <p:cNvSpPr/>
            <p:nvPr/>
          </p:nvSpPr>
          <p:spPr>
            <a:xfrm>
              <a:off x="1331640" y="2106346"/>
              <a:ext cx="5445199" cy="3338878"/>
            </a:xfrm>
            <a:prstGeom prst="rect">
              <a:avLst/>
            </a:prstGeom>
            <a:solidFill>
              <a:schemeClr val="bg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331641" y="2108164"/>
              <a:ext cx="2808311" cy="197986"/>
            </a:xfrm>
            <a:prstGeom prst="rect">
              <a:avLst/>
            </a:prstGeom>
            <a:solidFill>
              <a:schemeClr val="bg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139952" y="2108163"/>
              <a:ext cx="648072" cy="197987"/>
            </a:xfrm>
            <a:prstGeom prst="rect">
              <a:avLst/>
            </a:prstGeom>
            <a:solidFill>
              <a:schemeClr val="bg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크기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788024" y="2108163"/>
              <a:ext cx="979536" cy="197987"/>
            </a:xfrm>
            <a:prstGeom prst="rect">
              <a:avLst/>
            </a:prstGeom>
            <a:solidFill>
              <a:schemeClr val="bg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날짜</a:t>
              </a:r>
            </a:p>
          </p:txBody>
        </p:sp>
        <p:pic>
          <p:nvPicPr>
            <p:cNvPr id="62" name="Picture 2" descr="file ic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6" t="39598" r="37420" b="39453"/>
            <a:stretch/>
          </p:blipFill>
          <p:spPr bwMode="auto">
            <a:xfrm>
              <a:off x="1419526" y="2494007"/>
              <a:ext cx="251460" cy="212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file ic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6" t="39598" r="37420" b="39453"/>
            <a:stretch/>
          </p:blipFill>
          <p:spPr bwMode="auto">
            <a:xfrm>
              <a:off x="1410302" y="2933580"/>
              <a:ext cx="251460" cy="212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1691680" y="2492896"/>
              <a:ext cx="15343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2018</a:t>
              </a:r>
              <a:r>
                <a:rPr lang="ko-KR" altLang="en-US" sz="1100" b="1" dirty="0" smtClean="0"/>
                <a:t>년 내부규정</a:t>
              </a:r>
              <a:r>
                <a:rPr lang="en-US" altLang="ko-KR" sz="1100" b="1" dirty="0" smtClean="0"/>
                <a:t>.</a:t>
              </a:r>
              <a:r>
                <a:rPr lang="en-US" altLang="ko-KR" sz="1100" b="1" dirty="0" err="1" smtClean="0"/>
                <a:t>ppt</a:t>
              </a:r>
              <a:endParaRPr lang="ko-KR" altLang="en-US" sz="11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91680" y="2924944"/>
              <a:ext cx="15343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2017</a:t>
              </a:r>
              <a:r>
                <a:rPr lang="ko-KR" altLang="en-US" sz="1100" b="1" dirty="0" smtClean="0"/>
                <a:t>년 내부규정</a:t>
              </a:r>
              <a:r>
                <a:rPr lang="en-US" altLang="ko-KR" sz="1100" b="1" dirty="0" smtClean="0"/>
                <a:t>.</a:t>
              </a:r>
              <a:r>
                <a:rPr lang="en-US" altLang="ko-KR" sz="1100" b="1" dirty="0" err="1" smtClean="0"/>
                <a:t>ppt</a:t>
              </a:r>
              <a:endParaRPr lang="ko-KR" altLang="en-US" sz="11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211960" y="2496954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4mb</a:t>
              </a:r>
              <a:endParaRPr lang="ko-KR" altLang="en-US" sz="11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11960" y="29364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3mb</a:t>
              </a:r>
              <a:endParaRPr lang="ko-KR" altLang="en-US" sz="11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860032" y="2493106"/>
              <a:ext cx="954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2018-01-21</a:t>
              </a:r>
              <a:endParaRPr lang="ko-KR" altLang="en-US" sz="11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863460" y="2932564"/>
              <a:ext cx="954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2017-02-01</a:t>
              </a:r>
              <a:endParaRPr lang="ko-KR" altLang="en-US" sz="1100" b="1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796138" y="5600640"/>
              <a:ext cx="965412" cy="1979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파일등록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43058" y="1799238"/>
              <a:ext cx="7713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smtClean="0"/>
                <a:t>내부 규정</a:t>
              </a:r>
              <a:endParaRPr lang="ko-KR" altLang="en-US" sz="1050" b="1" dirty="0"/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5968728" y="2074680"/>
            <a:ext cx="1051544" cy="205036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작성자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92961" y="24598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김부</a:t>
            </a:r>
            <a:r>
              <a:rPr lang="ko-KR" altLang="en-US" sz="1100" b="1" dirty="0" err="1"/>
              <a:t>서</a:t>
            </a:r>
            <a:endParaRPr lang="ko-KR" altLang="en-US" sz="11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196389" y="289929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이관리</a:t>
            </a:r>
            <a:endParaRPr lang="ko-KR" altLang="en-US" sz="11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02AA3BBD-2B19-428F-B664-8E1F39E19FB1}"/>
              </a:ext>
            </a:extLst>
          </p:cNvPr>
          <p:cNvSpPr/>
          <p:nvPr/>
        </p:nvSpPr>
        <p:spPr>
          <a:xfrm>
            <a:off x="3142032" y="5877272"/>
            <a:ext cx="223224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검색할내용을</a:t>
            </a:r>
            <a:r>
              <a:rPr lang="ko-KR" altLang="en-US" sz="1200" dirty="0">
                <a:solidFill>
                  <a:schemeClr val="tx1"/>
                </a:solidFill>
              </a:rPr>
              <a:t> 작성해주세요</a:t>
            </a:r>
          </a:p>
        </p:txBody>
      </p:sp>
      <p:sp>
        <p:nvSpPr>
          <p:cNvPr id="50" name="모서리가 둥근 직사각형 5">
            <a:extLst>
              <a:ext uri="{FF2B5EF4-FFF2-40B4-BE49-F238E27FC236}">
                <a16:creationId xmlns="" xmlns:a16="http://schemas.microsoft.com/office/drawing/2014/main" id="{7AC62E90-5722-4282-B999-384B0B5A5514}"/>
              </a:ext>
            </a:extLst>
          </p:cNvPr>
          <p:cNvSpPr/>
          <p:nvPr/>
        </p:nvSpPr>
        <p:spPr>
          <a:xfrm>
            <a:off x="5471976" y="5877272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DFFD550E-2F2F-4554-8928-1A7BF1C9F2F2}"/>
              </a:ext>
            </a:extLst>
          </p:cNvPr>
          <p:cNvSpPr/>
          <p:nvPr/>
        </p:nvSpPr>
        <p:spPr>
          <a:xfrm>
            <a:off x="2411760" y="5877272"/>
            <a:ext cx="63759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---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이등변 삼각형 52">
            <a:extLst>
              <a:ext uri="{FF2B5EF4-FFF2-40B4-BE49-F238E27FC236}">
                <a16:creationId xmlns="" xmlns:a16="http://schemas.microsoft.com/office/drawing/2014/main" id="{DBF6BB51-32E4-4588-81DD-3BA6ACE260C3}"/>
              </a:ext>
            </a:extLst>
          </p:cNvPr>
          <p:cNvSpPr/>
          <p:nvPr/>
        </p:nvSpPr>
        <p:spPr>
          <a:xfrm flipV="1">
            <a:off x="2434715" y="5932561"/>
            <a:ext cx="149255" cy="1054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452010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개인 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92059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부서문서함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57" name="그룹 56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78" name="그룹 77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81" name="직사각형 80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2" name="직사각형 81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4" name="직사각형 83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5" name="직사각형 84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79" name="직사각형 78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7" name="직사각형 76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>
            <a:xfrm>
              <a:off x="1150785" y="105273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423207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회사 문서함은 관리자 권한이 있는 직원만 파일 등록 가능하며 권한이 없는 다른 임직원은 읽기 기능과 파일 다운로드 기능을 사용 할 수 있다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21988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documentInnerWrite.jsp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89640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문서관리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8400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개인 문서함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결재 양식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서식 모음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19240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회사 문서함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내부 규정</a:t>
            </a:r>
            <a:endParaRPr lang="en-US" altLang="ko-KR" sz="900" dirty="0" smtClean="0">
              <a:solidFill>
                <a:schemeClr val="bg1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907704" y="2060847"/>
            <a:ext cx="5207471" cy="3797461"/>
            <a:chOff x="2075239" y="2908850"/>
            <a:chExt cx="4258885" cy="1923531"/>
          </a:xfrm>
        </p:grpSpPr>
        <p:sp>
          <p:nvSpPr>
            <p:cNvPr id="98" name="직사각형 97">
              <a:extLst>
                <a:ext uri="{FF2B5EF4-FFF2-40B4-BE49-F238E27FC236}">
                  <a16:creationId xmlns="" xmlns:a16="http://schemas.microsoft.com/office/drawing/2014/main" id="{7FAE47AE-2E08-4B7F-A00D-3BC250670676}"/>
                </a:ext>
              </a:extLst>
            </p:cNvPr>
            <p:cNvSpPr/>
            <p:nvPr/>
          </p:nvSpPr>
          <p:spPr>
            <a:xfrm>
              <a:off x="3083351" y="2908850"/>
              <a:ext cx="3238772" cy="266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2018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년 내부규정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="" xmlns:a16="http://schemas.microsoft.com/office/drawing/2014/main" id="{0AEEDB25-FA4C-4AF7-B408-870C66CDC15B}"/>
                </a:ext>
              </a:extLst>
            </p:cNvPr>
            <p:cNvSpPr/>
            <p:nvPr/>
          </p:nvSpPr>
          <p:spPr>
            <a:xfrm>
              <a:off x="2075239" y="3289930"/>
              <a:ext cx="4248472" cy="7798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내용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2018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년 내부규정 입니다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D3401747-3F89-405C-B574-7D1215195160}"/>
                </a:ext>
              </a:extLst>
            </p:cNvPr>
            <p:cNvSpPr/>
            <p:nvPr/>
          </p:nvSpPr>
          <p:spPr>
            <a:xfrm>
              <a:off x="2075239" y="4141837"/>
              <a:ext cx="4248472" cy="3829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2018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년 내부규정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7FAE47AE-2E08-4B7F-A00D-3BC250670676}"/>
                </a:ext>
              </a:extLst>
            </p:cNvPr>
            <p:cNvSpPr/>
            <p:nvPr/>
          </p:nvSpPr>
          <p:spPr>
            <a:xfrm>
              <a:off x="2075239" y="2908850"/>
              <a:ext cx="936104" cy="266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C71F2B62-D99F-4F78-B4AA-87F83F7DCF4C}"/>
                </a:ext>
              </a:extLst>
            </p:cNvPr>
            <p:cNvSpPr/>
            <p:nvPr/>
          </p:nvSpPr>
          <p:spPr>
            <a:xfrm>
              <a:off x="4548666" y="4573944"/>
              <a:ext cx="791294" cy="2584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14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CC5E48F7-312C-4655-A64D-1A8755CC61EF}"/>
                </a:ext>
              </a:extLst>
            </p:cNvPr>
            <p:cNvSpPr/>
            <p:nvPr/>
          </p:nvSpPr>
          <p:spPr>
            <a:xfrm>
              <a:off x="5542830" y="4573885"/>
              <a:ext cx="791294" cy="2584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취소</a:t>
              </a: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="" xmlns:a16="http://schemas.microsoft.com/office/drawing/2014/main" id="{10A9387F-5CF4-4136-A306-9BEEC593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084" y="4242420"/>
              <a:ext cx="161732" cy="194888"/>
            </a:xfrm>
            <a:prstGeom prst="rect">
              <a:avLst/>
            </a:prstGeom>
          </p:spPr>
        </p:pic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452010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개인 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92059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부서문서함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423207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7" name="그룹 36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44" name="직사각형 43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6" name="직사각형 45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직사각형 46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" name="직사각형 47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2" name="직사각형 41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0" name="직사각형 39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38" name="모서리가 둥근 직사각형 37"/>
            <p:cNvSpPr/>
            <p:nvPr/>
          </p:nvSpPr>
          <p:spPr>
            <a:xfrm>
              <a:off x="1150785" y="105273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95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90000"/>
              </a:lnSpc>
            </a:pPr>
            <a:r>
              <a:rPr lang="ko-KR" altLang="en-US" sz="800" b="1" dirty="0" smtClean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90000"/>
              </a:lnSpc>
            </a:pPr>
            <a:endParaRPr lang="ko-KR" altLang="en-US" sz="800" b="1" dirty="0" smtClean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 문서함은 부서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개인으로 나눠져 있으며 부서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개인간 공유가 가능하다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90000"/>
              </a:lnSpc>
            </a:pPr>
            <a:endParaRPr lang="en-US" altLang="ko-KR" sz="800" dirty="0" smtClean="0"/>
          </a:p>
          <a:p>
            <a:pPr>
              <a:lnSpc>
                <a:spcPct val="90000"/>
              </a:lnSpc>
            </a:pPr>
            <a:endParaRPr lang="en-US" altLang="ko-KR" sz="800" dirty="0" smtClean="0"/>
          </a:p>
          <a:p>
            <a:pPr>
              <a:lnSpc>
                <a:spcPct val="90000"/>
              </a:lnSpc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1024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documentMem.jsp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39939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문서관리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회사 문서함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결재 양식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서식 모음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47664" y="1877884"/>
            <a:ext cx="5445199" cy="3927380"/>
            <a:chOff x="1331640" y="1799238"/>
            <a:chExt cx="5445199" cy="3927380"/>
          </a:xfrm>
        </p:grpSpPr>
        <p:sp>
          <p:nvSpPr>
            <p:cNvPr id="27" name="직사각형 26"/>
            <p:cNvSpPr/>
            <p:nvPr/>
          </p:nvSpPr>
          <p:spPr>
            <a:xfrm>
              <a:off x="1331640" y="2106346"/>
              <a:ext cx="5445199" cy="3338878"/>
            </a:xfrm>
            <a:prstGeom prst="rect">
              <a:avLst/>
            </a:prstGeom>
            <a:solidFill>
              <a:schemeClr val="bg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31641" y="2108164"/>
              <a:ext cx="2808311" cy="197986"/>
            </a:xfrm>
            <a:prstGeom prst="rect">
              <a:avLst/>
            </a:prstGeom>
            <a:solidFill>
              <a:schemeClr val="bg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39952" y="2108163"/>
              <a:ext cx="648072" cy="197987"/>
            </a:xfrm>
            <a:prstGeom prst="rect">
              <a:avLst/>
            </a:prstGeom>
            <a:solidFill>
              <a:schemeClr val="bg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크기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788024" y="2108163"/>
              <a:ext cx="979536" cy="197987"/>
            </a:xfrm>
            <a:prstGeom prst="rect">
              <a:avLst/>
            </a:prstGeom>
            <a:solidFill>
              <a:schemeClr val="bg1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날짜</a:t>
              </a:r>
            </a:p>
          </p:txBody>
        </p:sp>
        <p:pic>
          <p:nvPicPr>
            <p:cNvPr id="34" name="Picture 2" descr="file ic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6" t="39598" r="37420" b="39453"/>
            <a:stretch/>
          </p:blipFill>
          <p:spPr bwMode="auto">
            <a:xfrm>
              <a:off x="1419526" y="2494007"/>
              <a:ext cx="251460" cy="212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file ic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6" t="39598" r="37420" b="39453"/>
            <a:stretch/>
          </p:blipFill>
          <p:spPr bwMode="auto">
            <a:xfrm>
              <a:off x="1410302" y="2933580"/>
              <a:ext cx="251460" cy="212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1691680" y="2492896"/>
              <a:ext cx="1957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2018_4</a:t>
              </a:r>
              <a:r>
                <a:rPr lang="ko-KR" altLang="en-US" sz="1100" b="1" dirty="0" smtClean="0"/>
                <a:t>분기 사업보고서</a:t>
              </a:r>
              <a:r>
                <a:rPr lang="en-US" altLang="ko-KR" sz="1100" b="1" dirty="0" smtClean="0"/>
                <a:t>.</a:t>
              </a:r>
              <a:r>
                <a:rPr lang="en-US" altLang="ko-KR" sz="1100" b="1" dirty="0" err="1" smtClean="0"/>
                <a:t>ppt</a:t>
              </a:r>
              <a:endParaRPr lang="ko-KR" altLang="en-US" sz="11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91680" y="2924944"/>
              <a:ext cx="1957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2018_3</a:t>
              </a:r>
              <a:r>
                <a:rPr lang="ko-KR" altLang="en-US" sz="1100" b="1" dirty="0" smtClean="0"/>
                <a:t>분기 사업보고서</a:t>
              </a:r>
              <a:r>
                <a:rPr lang="en-US" altLang="ko-KR" sz="1100" b="1" dirty="0" smtClean="0"/>
                <a:t>.</a:t>
              </a:r>
              <a:r>
                <a:rPr lang="en-US" altLang="ko-KR" sz="1100" b="1" dirty="0" err="1" smtClean="0"/>
                <a:t>ppt</a:t>
              </a:r>
              <a:endParaRPr lang="ko-KR" altLang="en-US" sz="11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11960" y="2496954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4mb</a:t>
              </a:r>
              <a:endParaRPr lang="ko-KR" altLang="en-US" sz="11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211960" y="29364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3mb</a:t>
              </a:r>
              <a:endParaRPr lang="ko-KR" altLang="en-US" sz="11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60032" y="2493106"/>
              <a:ext cx="954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2018-10-21</a:t>
              </a:r>
              <a:endParaRPr lang="ko-KR" altLang="en-US" sz="11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63460" y="2932564"/>
              <a:ext cx="954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2018-07-01</a:t>
              </a:r>
              <a:endParaRPr lang="ko-KR" altLang="en-US" sz="1100" b="1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796138" y="5528632"/>
              <a:ext cx="965412" cy="1979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파일등록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43058" y="1799238"/>
              <a:ext cx="9060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smtClean="0"/>
                <a:t>개인 문서함</a:t>
              </a:r>
              <a:endParaRPr lang="ko-KR" altLang="en-US" sz="1050" b="1" dirty="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내부 규정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1199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개인 문서함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968728" y="2179748"/>
            <a:ext cx="1051544" cy="205036"/>
          </a:xfrm>
          <a:prstGeom prst="rect">
            <a:avLst/>
          </a:prstGeom>
          <a:solidFill>
            <a:schemeClr val="bg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작성자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192961" y="25649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홍길동</a:t>
            </a:r>
            <a:endParaRPr lang="ko-KR" altLang="en-US" sz="11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196389" y="30043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홍길</a:t>
            </a:r>
            <a:r>
              <a:rPr lang="ko-KR" altLang="en-US" sz="1100" b="1" dirty="0"/>
              <a:t>동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02AA3BBD-2B19-428F-B664-8E1F39E19FB1}"/>
              </a:ext>
            </a:extLst>
          </p:cNvPr>
          <p:cNvSpPr/>
          <p:nvPr/>
        </p:nvSpPr>
        <p:spPr>
          <a:xfrm>
            <a:off x="3043394" y="5877272"/>
            <a:ext cx="223224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검색할내용을</a:t>
            </a:r>
            <a:r>
              <a:rPr lang="ko-KR" altLang="en-US" sz="1200" dirty="0">
                <a:solidFill>
                  <a:schemeClr val="tx1"/>
                </a:solidFill>
              </a:rPr>
              <a:t> 작성해주세요</a:t>
            </a:r>
          </a:p>
        </p:txBody>
      </p:sp>
      <p:sp>
        <p:nvSpPr>
          <p:cNvPr id="64" name="모서리가 둥근 직사각형 5">
            <a:extLst>
              <a:ext uri="{FF2B5EF4-FFF2-40B4-BE49-F238E27FC236}">
                <a16:creationId xmlns="" xmlns:a16="http://schemas.microsoft.com/office/drawing/2014/main" id="{7AC62E90-5722-4282-B999-384B0B5A5514}"/>
              </a:ext>
            </a:extLst>
          </p:cNvPr>
          <p:cNvSpPr/>
          <p:nvPr/>
        </p:nvSpPr>
        <p:spPr>
          <a:xfrm>
            <a:off x="5373338" y="5877272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DFFD550E-2F2F-4554-8928-1A7BF1C9F2F2}"/>
              </a:ext>
            </a:extLst>
          </p:cNvPr>
          <p:cNvSpPr/>
          <p:nvPr/>
        </p:nvSpPr>
        <p:spPr>
          <a:xfrm>
            <a:off x="2313122" y="5877272"/>
            <a:ext cx="63759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---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이등변 삼각형 65">
            <a:extLst>
              <a:ext uri="{FF2B5EF4-FFF2-40B4-BE49-F238E27FC236}">
                <a16:creationId xmlns="" xmlns:a16="http://schemas.microsoft.com/office/drawing/2014/main" id="{DBF6BB51-32E4-4588-81DD-3BA6ACE260C3}"/>
              </a:ext>
            </a:extLst>
          </p:cNvPr>
          <p:cNvSpPr/>
          <p:nvPr/>
        </p:nvSpPr>
        <p:spPr>
          <a:xfrm flipV="1">
            <a:off x="2336077" y="5932561"/>
            <a:ext cx="149255" cy="1054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92059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부서문서함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423207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509120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개인 문서함</a:t>
            </a:r>
            <a:endParaRPr lang="en-US" altLang="ko-KR" sz="900" dirty="0" smtClean="0">
              <a:solidFill>
                <a:schemeClr val="bg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56" name="그룹 55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87" name="직사각형 86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0" name="직사각형 89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3" name="직사각형 92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4" name="직사각형 83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57" name="모서리가 둥근 직사각형 56"/>
            <p:cNvSpPr/>
            <p:nvPr/>
          </p:nvSpPr>
          <p:spPr>
            <a:xfrm>
              <a:off x="1150785" y="105273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파일등록을 하게 되면  카테고리 별로 개인업무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팀업무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부서업무로 나눌 수 있으며 읽기권한도 지정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84823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documentMem.jsp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47924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문서관리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결재 양식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서식 모음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907704" y="2060847"/>
            <a:ext cx="5207471" cy="3797461"/>
            <a:chOff x="2075239" y="2908850"/>
            <a:chExt cx="4258885" cy="1923531"/>
          </a:xfrm>
        </p:grpSpPr>
        <p:sp>
          <p:nvSpPr>
            <p:cNvPr id="98" name="직사각형 97">
              <a:extLst>
                <a:ext uri="{FF2B5EF4-FFF2-40B4-BE49-F238E27FC236}">
                  <a16:creationId xmlns="" xmlns:a16="http://schemas.microsoft.com/office/drawing/2014/main" id="{7FAE47AE-2E08-4B7F-A00D-3BC250670676}"/>
                </a:ext>
              </a:extLst>
            </p:cNvPr>
            <p:cNvSpPr/>
            <p:nvPr/>
          </p:nvSpPr>
          <p:spPr>
            <a:xfrm>
              <a:off x="3083351" y="2908850"/>
              <a:ext cx="3238772" cy="1768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2018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분기 사업 보고서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="" xmlns:a16="http://schemas.microsoft.com/office/drawing/2014/main" id="{0AEEDB25-FA4C-4AF7-B408-870C66CDC15B}"/>
                </a:ext>
              </a:extLst>
            </p:cNvPr>
            <p:cNvSpPr/>
            <p:nvPr/>
          </p:nvSpPr>
          <p:spPr>
            <a:xfrm>
              <a:off x="2075239" y="3289930"/>
              <a:ext cx="4248472" cy="7798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내용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2018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분기 사업 보고서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D3401747-3F89-405C-B574-7D1215195160}"/>
                </a:ext>
              </a:extLst>
            </p:cNvPr>
            <p:cNvSpPr/>
            <p:nvPr/>
          </p:nvSpPr>
          <p:spPr>
            <a:xfrm>
              <a:off x="2075239" y="4141837"/>
              <a:ext cx="4248472" cy="3829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2018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분기 사업 보고서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7FAE47AE-2E08-4B7F-A00D-3BC250670676}"/>
                </a:ext>
              </a:extLst>
            </p:cNvPr>
            <p:cNvSpPr/>
            <p:nvPr/>
          </p:nvSpPr>
          <p:spPr>
            <a:xfrm>
              <a:off x="2075239" y="2908850"/>
              <a:ext cx="936104" cy="1768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C71F2B62-D99F-4F78-B4AA-87F83F7DCF4C}"/>
                </a:ext>
              </a:extLst>
            </p:cNvPr>
            <p:cNvSpPr/>
            <p:nvPr/>
          </p:nvSpPr>
          <p:spPr>
            <a:xfrm>
              <a:off x="4548666" y="4573944"/>
              <a:ext cx="791294" cy="2584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14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CC5E48F7-312C-4655-A64D-1A8755CC61EF}"/>
                </a:ext>
              </a:extLst>
            </p:cNvPr>
            <p:cNvSpPr/>
            <p:nvPr/>
          </p:nvSpPr>
          <p:spPr>
            <a:xfrm>
              <a:off x="5542830" y="4573885"/>
              <a:ext cx="791294" cy="2584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취소</a:t>
              </a: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="" xmlns:a16="http://schemas.microsoft.com/office/drawing/2014/main" id="{10A9387F-5CF4-4136-A306-9BEEC593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7497" y="4242420"/>
              <a:ext cx="161732" cy="194888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4509120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개인 문서함</a:t>
            </a:r>
            <a:endParaRPr lang="en-US" altLang="ko-KR" sz="900" dirty="0" smtClean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351199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개인 문서함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회사 문서함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내부 규정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1907705" y="2492896"/>
            <a:ext cx="1872208" cy="205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개인업무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3875366" y="2492161"/>
            <a:ext cx="1872208" cy="205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읽기권한 </a:t>
            </a:r>
            <a:r>
              <a:rPr lang="en-US" altLang="ko-KR" sz="1400" dirty="0" smtClean="0">
                <a:solidFill>
                  <a:schemeClr val="tx1"/>
                </a:solidFill>
              </a:rPr>
              <a:t>: </a:t>
            </a:r>
            <a:r>
              <a:rPr lang="ko-KR" altLang="en-US" sz="1400" dirty="0" smtClean="0">
                <a:solidFill>
                  <a:schemeClr val="tx1"/>
                </a:solidFill>
              </a:rPr>
              <a:t>사원 이상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5868144" y="2492896"/>
            <a:ext cx="1247031" cy="205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등록일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92059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부서문서함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72508" y="423207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문서함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0" name="그룹 39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4" name="그룹 43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48" name="직사각형 47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직사각형 70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5" name="직사각형 44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1" name="모서리가 둥근 직사각형 40"/>
            <p:cNvSpPr/>
            <p:nvPr/>
          </p:nvSpPr>
          <p:spPr>
            <a:xfrm>
              <a:off x="1150785" y="105273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23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이슈 화면을 최초 접속을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하게되면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진행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완료된 이슈 리스트 보여진다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624848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issue.jsp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695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이슈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진행중인 이슈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완료 이슈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54844" y="2492896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이슈 등록</a:t>
            </a:r>
            <a:endParaRPr lang="en-US" altLang="ko-KR" sz="900" dirty="0" smtClean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이슈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0" name="그룹 39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4" name="그룹 43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48" name="직사각형 47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직사각형 70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5" name="직사각형 44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1" name="모서리가 둥근 직사각형 40"/>
            <p:cNvSpPr/>
            <p:nvPr/>
          </p:nvSpPr>
          <p:spPr>
            <a:xfrm>
              <a:off x="2014881" y="1052736"/>
              <a:ext cx="572301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</a:rPr>
                <a:t>이슈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1691680" y="1774286"/>
            <a:ext cx="792088" cy="2899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진행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2483768" y="1770909"/>
            <a:ext cx="792088" cy="293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완료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F3E7F874-270B-48B5-A513-A5D298BCE97A}"/>
              </a:ext>
            </a:extLst>
          </p:cNvPr>
          <p:cNvGrpSpPr/>
          <p:nvPr/>
        </p:nvGrpSpPr>
        <p:grpSpPr>
          <a:xfrm>
            <a:off x="2490267" y="5070234"/>
            <a:ext cx="3500563" cy="278120"/>
            <a:chOff x="2156511" y="5486562"/>
            <a:chExt cx="3500563" cy="278120"/>
          </a:xfrm>
        </p:grpSpPr>
        <p:sp>
          <p:nvSpPr>
            <p:cNvPr id="60" name="모서리가 둥근 직사각형 79">
              <a:extLst>
                <a:ext uri="{FF2B5EF4-FFF2-40B4-BE49-F238E27FC236}">
                  <a16:creationId xmlns="" xmlns:a16="http://schemas.microsoft.com/office/drawing/2014/main" id="{3D8295AB-582F-43EB-BA7B-0C37273C826C}"/>
                </a:ext>
              </a:extLst>
            </p:cNvPr>
            <p:cNvSpPr/>
            <p:nvPr/>
          </p:nvSpPr>
          <p:spPr>
            <a:xfrm>
              <a:off x="247881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모서리가 둥근 직사각형 80">
              <a:extLst>
                <a:ext uri="{FF2B5EF4-FFF2-40B4-BE49-F238E27FC236}">
                  <a16:creationId xmlns="" xmlns:a16="http://schemas.microsoft.com/office/drawing/2014/main" id="{511BDFD9-9636-478B-83D7-5DFE6C963F94}"/>
                </a:ext>
              </a:extLst>
            </p:cNvPr>
            <p:cNvSpPr/>
            <p:nvPr/>
          </p:nvSpPr>
          <p:spPr>
            <a:xfrm>
              <a:off x="2797611" y="5486870"/>
              <a:ext cx="318798" cy="27781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모서리가 둥근 직사각형 81">
              <a:extLst>
                <a:ext uri="{FF2B5EF4-FFF2-40B4-BE49-F238E27FC236}">
                  <a16:creationId xmlns="" xmlns:a16="http://schemas.microsoft.com/office/drawing/2014/main" id="{39240DCF-3EA0-4FA6-9C9F-6E74EB5C7FD2}"/>
                </a:ext>
              </a:extLst>
            </p:cNvPr>
            <p:cNvSpPr/>
            <p:nvPr/>
          </p:nvSpPr>
          <p:spPr>
            <a:xfrm>
              <a:off x="3116409" y="5486869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모서리가 둥근 직사각형 82">
              <a:extLst>
                <a:ext uri="{FF2B5EF4-FFF2-40B4-BE49-F238E27FC236}">
                  <a16:creationId xmlns="" xmlns:a16="http://schemas.microsoft.com/office/drawing/2014/main" id="{90A533FE-396B-4FCD-A473-0564BA8C5B8B}"/>
                </a:ext>
              </a:extLst>
            </p:cNvPr>
            <p:cNvSpPr/>
            <p:nvPr/>
          </p:nvSpPr>
          <p:spPr>
            <a:xfrm>
              <a:off x="342684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83">
              <a:extLst>
                <a:ext uri="{FF2B5EF4-FFF2-40B4-BE49-F238E27FC236}">
                  <a16:creationId xmlns="" xmlns:a16="http://schemas.microsoft.com/office/drawing/2014/main" id="{DB8A0213-9679-4730-BBEB-B849545B3054}"/>
                </a:ext>
              </a:extLst>
            </p:cNvPr>
            <p:cNvSpPr/>
            <p:nvPr/>
          </p:nvSpPr>
          <p:spPr>
            <a:xfrm>
              <a:off x="3745641" y="548686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84">
              <a:extLst>
                <a:ext uri="{FF2B5EF4-FFF2-40B4-BE49-F238E27FC236}">
                  <a16:creationId xmlns="" xmlns:a16="http://schemas.microsoft.com/office/drawing/2014/main" id="{4FA5E6F8-3115-4F22-9C13-A33EAB2C82D3}"/>
                </a:ext>
              </a:extLst>
            </p:cNvPr>
            <p:cNvSpPr/>
            <p:nvPr/>
          </p:nvSpPr>
          <p:spPr>
            <a:xfrm>
              <a:off x="4063084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85">
              <a:extLst>
                <a:ext uri="{FF2B5EF4-FFF2-40B4-BE49-F238E27FC236}">
                  <a16:creationId xmlns="" xmlns:a16="http://schemas.microsoft.com/office/drawing/2014/main" id="{21A43BD0-538F-40B1-A347-AD3755363282}"/>
                </a:ext>
              </a:extLst>
            </p:cNvPr>
            <p:cNvSpPr/>
            <p:nvPr/>
          </p:nvSpPr>
          <p:spPr>
            <a:xfrm>
              <a:off x="4381882" y="5486867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7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86">
              <a:extLst>
                <a:ext uri="{FF2B5EF4-FFF2-40B4-BE49-F238E27FC236}">
                  <a16:creationId xmlns="" xmlns:a16="http://schemas.microsoft.com/office/drawing/2014/main" id="{A1DAAC2D-DE78-4B11-890D-C6191D630BC0}"/>
                </a:ext>
              </a:extLst>
            </p:cNvPr>
            <p:cNvSpPr/>
            <p:nvPr/>
          </p:nvSpPr>
          <p:spPr>
            <a:xfrm>
              <a:off x="4700680" y="5486866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8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7">
              <a:extLst>
                <a:ext uri="{FF2B5EF4-FFF2-40B4-BE49-F238E27FC236}">
                  <a16:creationId xmlns="" xmlns:a16="http://schemas.microsoft.com/office/drawing/2014/main" id="{177A3ECB-1372-4F26-A694-9E4EA04F64AB}"/>
                </a:ext>
              </a:extLst>
            </p:cNvPr>
            <p:cNvSpPr/>
            <p:nvPr/>
          </p:nvSpPr>
          <p:spPr>
            <a:xfrm>
              <a:off x="5019478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88">
              <a:extLst>
                <a:ext uri="{FF2B5EF4-FFF2-40B4-BE49-F238E27FC236}">
                  <a16:creationId xmlns="" xmlns:a16="http://schemas.microsoft.com/office/drawing/2014/main" id="{EE348E2C-D4DD-42F0-B65C-C4264180D3F1}"/>
                </a:ext>
              </a:extLst>
            </p:cNvPr>
            <p:cNvSpPr/>
            <p:nvPr/>
          </p:nvSpPr>
          <p:spPr>
            <a:xfrm>
              <a:off x="5338276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="" xmlns:a16="http://schemas.microsoft.com/office/drawing/2014/main" id="{6B5F433F-8DC2-4465-BBE4-12A1BD8CC44D}"/>
                </a:ext>
              </a:extLst>
            </p:cNvPr>
            <p:cNvSpPr/>
            <p:nvPr/>
          </p:nvSpPr>
          <p:spPr>
            <a:xfrm rot="16200000" flipV="1">
              <a:off x="5395069" y="5541287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88">
              <a:extLst>
                <a:ext uri="{FF2B5EF4-FFF2-40B4-BE49-F238E27FC236}">
                  <a16:creationId xmlns="" xmlns:a16="http://schemas.microsoft.com/office/drawing/2014/main" id="{4B5AEFA7-5672-4C00-8C77-D0AE0287C465}"/>
                </a:ext>
              </a:extLst>
            </p:cNvPr>
            <p:cNvSpPr/>
            <p:nvPr/>
          </p:nvSpPr>
          <p:spPr>
            <a:xfrm>
              <a:off x="2156511" y="5486562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="" xmlns:a16="http://schemas.microsoft.com/office/drawing/2014/main" id="{07363135-DF1D-4D7E-B28B-ABC75E29730E}"/>
                </a:ext>
              </a:extLst>
            </p:cNvPr>
            <p:cNvSpPr/>
            <p:nvPr/>
          </p:nvSpPr>
          <p:spPr>
            <a:xfrm rot="5400000" flipV="1">
              <a:off x="2213304" y="5540978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09314"/>
              </p:ext>
            </p:extLst>
          </p:nvPr>
        </p:nvGraphicFramePr>
        <p:xfrm>
          <a:off x="1681214" y="2107994"/>
          <a:ext cx="5433961" cy="279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7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470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40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등록일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예비군 훈련 연차 신청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박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박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6226711" y="5661248"/>
            <a:ext cx="792088" cy="2899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등록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02AA3BBD-2B19-428F-B664-8E1F39E19FB1}"/>
              </a:ext>
            </a:extLst>
          </p:cNvPr>
          <p:cNvSpPr/>
          <p:nvPr/>
        </p:nvSpPr>
        <p:spPr>
          <a:xfrm>
            <a:off x="2744987" y="5661248"/>
            <a:ext cx="223224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검색할내용을</a:t>
            </a:r>
            <a:r>
              <a:rPr lang="ko-KR" altLang="en-US" sz="1200" dirty="0">
                <a:solidFill>
                  <a:schemeClr val="tx1"/>
                </a:solidFill>
              </a:rPr>
              <a:t> 작성해주세요</a:t>
            </a:r>
          </a:p>
        </p:txBody>
      </p:sp>
      <p:sp>
        <p:nvSpPr>
          <p:cNvPr id="84" name="모서리가 둥근 직사각형 5">
            <a:extLst>
              <a:ext uri="{FF2B5EF4-FFF2-40B4-BE49-F238E27FC236}">
                <a16:creationId xmlns="" xmlns:a16="http://schemas.microsoft.com/office/drawing/2014/main" id="{7AC62E90-5722-4282-B999-384B0B5A5514}"/>
              </a:ext>
            </a:extLst>
          </p:cNvPr>
          <p:cNvSpPr/>
          <p:nvPr/>
        </p:nvSpPr>
        <p:spPr>
          <a:xfrm>
            <a:off x="5074931" y="5661248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DFFD550E-2F2F-4554-8928-1A7BF1C9F2F2}"/>
              </a:ext>
            </a:extLst>
          </p:cNvPr>
          <p:cNvSpPr/>
          <p:nvPr/>
        </p:nvSpPr>
        <p:spPr>
          <a:xfrm>
            <a:off x="2014715" y="5661248"/>
            <a:ext cx="63759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---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이등변 삼각형 85">
            <a:extLst>
              <a:ext uri="{FF2B5EF4-FFF2-40B4-BE49-F238E27FC236}">
                <a16:creationId xmlns="" xmlns:a16="http://schemas.microsoft.com/office/drawing/2014/main" id="{DBF6BB51-32E4-4588-81DD-3BA6ACE260C3}"/>
              </a:ext>
            </a:extLst>
          </p:cNvPr>
          <p:cNvSpPr/>
          <p:nvPr/>
        </p:nvSpPr>
        <p:spPr>
          <a:xfrm flipV="1">
            <a:off x="2037670" y="5716537"/>
            <a:ext cx="149255" cy="1054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79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 smtClean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이슈 등록을 클릭한 후 양식에 맞춰 이슈를 등록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이슈 등록 시 파일을 업로드 하여 공유를 할 수 있으며 해당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URL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을 넣을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 smtClean="0"/>
          </a:p>
          <a:p>
            <a:pPr>
              <a:lnSpc>
                <a:spcPct val="150000"/>
              </a:lnSpc>
            </a:pPr>
            <a:endParaRPr lang="en-US" altLang="ko-KR" sz="800" dirty="0" smtClean="0"/>
          </a:p>
          <a:p>
            <a:pPr>
              <a:lnSpc>
                <a:spcPct val="150000"/>
              </a:lnSpc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17502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issueWritejsp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071338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이슈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진행중인 이슈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완료 이슈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54844" y="2492896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이슈 등록</a:t>
            </a:r>
            <a:endParaRPr lang="en-US" altLang="ko-KR" sz="900" dirty="0" smtClean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이슈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0" name="그룹 39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4" name="그룹 43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48" name="직사각형 47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직사각형 70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5" name="직사각형 44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1" name="모서리가 둥근 직사각형 40"/>
            <p:cNvSpPr/>
            <p:nvPr/>
          </p:nvSpPr>
          <p:spPr>
            <a:xfrm>
              <a:off x="2014881" y="1052736"/>
              <a:ext cx="572301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</a:rPr>
                <a:t>이슈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="" xmlns:a16="http://schemas.microsoft.com/office/drawing/2014/main" id="{0AEEDB25-FA4C-4AF7-B408-870C66CDC15B}"/>
              </a:ext>
            </a:extLst>
          </p:cNvPr>
          <p:cNvSpPr/>
          <p:nvPr/>
        </p:nvSpPr>
        <p:spPr>
          <a:xfrm>
            <a:off x="1691681" y="3057474"/>
            <a:ext cx="5194739" cy="1063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내용 </a:t>
            </a:r>
            <a:r>
              <a:rPr lang="en-US" altLang="ko-KR" sz="1400" dirty="0" smtClean="0">
                <a:solidFill>
                  <a:schemeClr val="tx1"/>
                </a:solidFill>
              </a:rPr>
              <a:t>: OO</a:t>
            </a:r>
            <a:r>
              <a:rPr lang="ko-KR" altLang="en-US" sz="1400" dirty="0" smtClean="0">
                <a:solidFill>
                  <a:schemeClr val="tx1"/>
                </a:solidFill>
              </a:rPr>
              <a:t>업무에 관련하여 이슈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D3401747-3F89-405C-B574-7D1215195160}"/>
              </a:ext>
            </a:extLst>
          </p:cNvPr>
          <p:cNvSpPr/>
          <p:nvPr/>
        </p:nvSpPr>
        <p:spPr>
          <a:xfrm>
            <a:off x="1691681" y="4229445"/>
            <a:ext cx="5194739" cy="467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OO</a:t>
            </a:r>
            <a:r>
              <a:rPr lang="ko-KR" altLang="en-US" sz="1400" dirty="0" smtClean="0">
                <a:solidFill>
                  <a:schemeClr val="tx1"/>
                </a:solidFill>
              </a:rPr>
              <a:t>업무 이슈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C71F2B62-D99F-4F78-B4AA-87F83F7DCF4C}"/>
              </a:ext>
            </a:extLst>
          </p:cNvPr>
          <p:cNvSpPr/>
          <p:nvPr/>
        </p:nvSpPr>
        <p:spPr>
          <a:xfrm>
            <a:off x="4716017" y="5661248"/>
            <a:ext cx="967540" cy="34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="" xmlns:a16="http://schemas.microsoft.com/office/drawing/2014/main" id="{CC5E48F7-312C-4655-A64D-1A8755CC61EF}"/>
              </a:ext>
            </a:extLst>
          </p:cNvPr>
          <p:cNvSpPr/>
          <p:nvPr/>
        </p:nvSpPr>
        <p:spPr>
          <a:xfrm>
            <a:off x="5931612" y="5661248"/>
            <a:ext cx="967540" cy="340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="" xmlns:a16="http://schemas.microsoft.com/office/drawing/2014/main" id="{10A9387F-5CF4-4136-A306-9BEEC593B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46" y="4257277"/>
            <a:ext cx="197755" cy="395859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2627786" y="2277356"/>
            <a:ext cx="2520280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이슈입니다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1691682" y="2277356"/>
            <a:ext cx="864096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5220073" y="2277356"/>
            <a:ext cx="792088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6084169" y="2277356"/>
            <a:ext cx="792088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등록일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1691680" y="2637396"/>
            <a:ext cx="5207471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URL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9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진행중인 이슈를 검색 할 수 있으며 이슈를 등록일 기준으로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최신글이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제일 상단에 위치한다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053114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issue.Flowjsp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08164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이슈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완료 이슈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이슈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0" name="그룹 39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4" name="그룹 43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48" name="직사각형 47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직사각형 70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5" name="직사각형 44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1" name="모서리가 둥근 직사각형 40"/>
            <p:cNvSpPr/>
            <p:nvPr/>
          </p:nvSpPr>
          <p:spPr>
            <a:xfrm>
              <a:off x="2014881" y="1052736"/>
              <a:ext cx="572301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</a:rPr>
                <a:t>이슈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50432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이슈 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54844" y="278092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진행중인 이슈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1691680" y="1774286"/>
            <a:ext cx="792088" cy="2899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진행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F3E7F874-270B-48B5-A513-A5D298BCE97A}"/>
              </a:ext>
            </a:extLst>
          </p:cNvPr>
          <p:cNvGrpSpPr/>
          <p:nvPr/>
        </p:nvGrpSpPr>
        <p:grpSpPr>
          <a:xfrm>
            <a:off x="2490267" y="5070234"/>
            <a:ext cx="3500563" cy="278120"/>
            <a:chOff x="2156511" y="5486562"/>
            <a:chExt cx="3500563" cy="278120"/>
          </a:xfrm>
        </p:grpSpPr>
        <p:sp>
          <p:nvSpPr>
            <p:cNvPr id="51" name="모서리가 둥근 직사각형 79">
              <a:extLst>
                <a:ext uri="{FF2B5EF4-FFF2-40B4-BE49-F238E27FC236}">
                  <a16:creationId xmlns="" xmlns:a16="http://schemas.microsoft.com/office/drawing/2014/main" id="{3D8295AB-582F-43EB-BA7B-0C37273C826C}"/>
                </a:ext>
              </a:extLst>
            </p:cNvPr>
            <p:cNvSpPr/>
            <p:nvPr/>
          </p:nvSpPr>
          <p:spPr>
            <a:xfrm>
              <a:off x="247881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모서리가 둥근 직사각형 80">
              <a:extLst>
                <a:ext uri="{FF2B5EF4-FFF2-40B4-BE49-F238E27FC236}">
                  <a16:creationId xmlns="" xmlns:a16="http://schemas.microsoft.com/office/drawing/2014/main" id="{511BDFD9-9636-478B-83D7-5DFE6C963F94}"/>
                </a:ext>
              </a:extLst>
            </p:cNvPr>
            <p:cNvSpPr/>
            <p:nvPr/>
          </p:nvSpPr>
          <p:spPr>
            <a:xfrm>
              <a:off x="2797611" y="5486870"/>
              <a:ext cx="318798" cy="27781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모서리가 둥근 직사각형 81">
              <a:extLst>
                <a:ext uri="{FF2B5EF4-FFF2-40B4-BE49-F238E27FC236}">
                  <a16:creationId xmlns="" xmlns:a16="http://schemas.microsoft.com/office/drawing/2014/main" id="{39240DCF-3EA0-4FA6-9C9F-6E74EB5C7FD2}"/>
                </a:ext>
              </a:extLst>
            </p:cNvPr>
            <p:cNvSpPr/>
            <p:nvPr/>
          </p:nvSpPr>
          <p:spPr>
            <a:xfrm>
              <a:off x="3116409" y="5486869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모서리가 둥근 직사각형 82">
              <a:extLst>
                <a:ext uri="{FF2B5EF4-FFF2-40B4-BE49-F238E27FC236}">
                  <a16:creationId xmlns="" xmlns:a16="http://schemas.microsoft.com/office/drawing/2014/main" id="{90A533FE-396B-4FCD-A473-0564BA8C5B8B}"/>
                </a:ext>
              </a:extLst>
            </p:cNvPr>
            <p:cNvSpPr/>
            <p:nvPr/>
          </p:nvSpPr>
          <p:spPr>
            <a:xfrm>
              <a:off x="342684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모서리가 둥근 직사각형 83">
              <a:extLst>
                <a:ext uri="{FF2B5EF4-FFF2-40B4-BE49-F238E27FC236}">
                  <a16:creationId xmlns="" xmlns:a16="http://schemas.microsoft.com/office/drawing/2014/main" id="{DB8A0213-9679-4730-BBEB-B849545B3054}"/>
                </a:ext>
              </a:extLst>
            </p:cNvPr>
            <p:cNvSpPr/>
            <p:nvPr/>
          </p:nvSpPr>
          <p:spPr>
            <a:xfrm>
              <a:off x="3745641" y="548686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모서리가 둥근 직사각형 84">
              <a:extLst>
                <a:ext uri="{FF2B5EF4-FFF2-40B4-BE49-F238E27FC236}">
                  <a16:creationId xmlns="" xmlns:a16="http://schemas.microsoft.com/office/drawing/2014/main" id="{4FA5E6F8-3115-4F22-9C13-A33EAB2C82D3}"/>
                </a:ext>
              </a:extLst>
            </p:cNvPr>
            <p:cNvSpPr/>
            <p:nvPr/>
          </p:nvSpPr>
          <p:spPr>
            <a:xfrm>
              <a:off x="4063084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85">
              <a:extLst>
                <a:ext uri="{FF2B5EF4-FFF2-40B4-BE49-F238E27FC236}">
                  <a16:creationId xmlns="" xmlns:a16="http://schemas.microsoft.com/office/drawing/2014/main" id="{21A43BD0-538F-40B1-A347-AD3755363282}"/>
                </a:ext>
              </a:extLst>
            </p:cNvPr>
            <p:cNvSpPr/>
            <p:nvPr/>
          </p:nvSpPr>
          <p:spPr>
            <a:xfrm>
              <a:off x="4381882" y="5486867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7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모서리가 둥근 직사각형 86">
              <a:extLst>
                <a:ext uri="{FF2B5EF4-FFF2-40B4-BE49-F238E27FC236}">
                  <a16:creationId xmlns="" xmlns:a16="http://schemas.microsoft.com/office/drawing/2014/main" id="{A1DAAC2D-DE78-4B11-890D-C6191D630BC0}"/>
                </a:ext>
              </a:extLst>
            </p:cNvPr>
            <p:cNvSpPr/>
            <p:nvPr/>
          </p:nvSpPr>
          <p:spPr>
            <a:xfrm>
              <a:off x="4700680" y="5486866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8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모서리가 둥근 직사각형 87">
              <a:extLst>
                <a:ext uri="{FF2B5EF4-FFF2-40B4-BE49-F238E27FC236}">
                  <a16:creationId xmlns="" xmlns:a16="http://schemas.microsoft.com/office/drawing/2014/main" id="{177A3ECB-1372-4F26-A694-9E4EA04F64AB}"/>
                </a:ext>
              </a:extLst>
            </p:cNvPr>
            <p:cNvSpPr/>
            <p:nvPr/>
          </p:nvSpPr>
          <p:spPr>
            <a:xfrm>
              <a:off x="5019478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모서리가 둥근 직사각형 88">
              <a:extLst>
                <a:ext uri="{FF2B5EF4-FFF2-40B4-BE49-F238E27FC236}">
                  <a16:creationId xmlns="" xmlns:a16="http://schemas.microsoft.com/office/drawing/2014/main" id="{EE348E2C-D4DD-42F0-B65C-C4264180D3F1}"/>
                </a:ext>
              </a:extLst>
            </p:cNvPr>
            <p:cNvSpPr/>
            <p:nvPr/>
          </p:nvSpPr>
          <p:spPr>
            <a:xfrm>
              <a:off x="5338276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="" xmlns:a16="http://schemas.microsoft.com/office/drawing/2014/main" id="{6B5F433F-8DC2-4465-BBE4-12A1BD8CC44D}"/>
                </a:ext>
              </a:extLst>
            </p:cNvPr>
            <p:cNvSpPr/>
            <p:nvPr/>
          </p:nvSpPr>
          <p:spPr>
            <a:xfrm rot="16200000" flipV="1">
              <a:off x="5395069" y="5541287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88">
              <a:extLst>
                <a:ext uri="{FF2B5EF4-FFF2-40B4-BE49-F238E27FC236}">
                  <a16:creationId xmlns="" xmlns:a16="http://schemas.microsoft.com/office/drawing/2014/main" id="{4B5AEFA7-5672-4C00-8C77-D0AE0287C465}"/>
                </a:ext>
              </a:extLst>
            </p:cNvPr>
            <p:cNvSpPr/>
            <p:nvPr/>
          </p:nvSpPr>
          <p:spPr>
            <a:xfrm>
              <a:off x="2156511" y="5486562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이등변 삼각형 65">
              <a:extLst>
                <a:ext uri="{FF2B5EF4-FFF2-40B4-BE49-F238E27FC236}">
                  <a16:creationId xmlns="" xmlns:a16="http://schemas.microsoft.com/office/drawing/2014/main" id="{07363135-DF1D-4D7E-B28B-ABC75E29730E}"/>
                </a:ext>
              </a:extLst>
            </p:cNvPr>
            <p:cNvSpPr/>
            <p:nvPr/>
          </p:nvSpPr>
          <p:spPr>
            <a:xfrm rot="5400000" flipV="1">
              <a:off x="2213304" y="5540978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990366"/>
              </p:ext>
            </p:extLst>
          </p:nvPr>
        </p:nvGraphicFramePr>
        <p:xfrm>
          <a:off x="1681214" y="2107994"/>
          <a:ext cx="5433961" cy="279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7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470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40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등록일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예비군 훈련 연차 신청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박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박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02AA3BBD-2B19-428F-B664-8E1F39E19FB1}"/>
              </a:ext>
            </a:extLst>
          </p:cNvPr>
          <p:cNvSpPr/>
          <p:nvPr/>
        </p:nvSpPr>
        <p:spPr>
          <a:xfrm>
            <a:off x="3043394" y="5661248"/>
            <a:ext cx="223224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검색할내용을</a:t>
            </a:r>
            <a:r>
              <a:rPr lang="ko-KR" altLang="en-US" sz="1200" dirty="0">
                <a:solidFill>
                  <a:schemeClr val="tx1"/>
                </a:solidFill>
              </a:rPr>
              <a:t> 작성해주세요</a:t>
            </a:r>
          </a:p>
        </p:txBody>
      </p:sp>
      <p:sp>
        <p:nvSpPr>
          <p:cNvPr id="73" name="모서리가 둥근 직사각형 5">
            <a:extLst>
              <a:ext uri="{FF2B5EF4-FFF2-40B4-BE49-F238E27FC236}">
                <a16:creationId xmlns="" xmlns:a16="http://schemas.microsoft.com/office/drawing/2014/main" id="{7AC62E90-5722-4282-B999-384B0B5A5514}"/>
              </a:ext>
            </a:extLst>
          </p:cNvPr>
          <p:cNvSpPr/>
          <p:nvPr/>
        </p:nvSpPr>
        <p:spPr>
          <a:xfrm>
            <a:off x="5373338" y="5661248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DFFD550E-2F2F-4554-8928-1A7BF1C9F2F2}"/>
              </a:ext>
            </a:extLst>
          </p:cNvPr>
          <p:cNvSpPr/>
          <p:nvPr/>
        </p:nvSpPr>
        <p:spPr>
          <a:xfrm>
            <a:off x="2313122" y="5661248"/>
            <a:ext cx="63759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---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이등변 삼각형 74">
            <a:extLst>
              <a:ext uri="{FF2B5EF4-FFF2-40B4-BE49-F238E27FC236}">
                <a16:creationId xmlns="" xmlns:a16="http://schemas.microsoft.com/office/drawing/2014/main" id="{DBF6BB51-32E4-4588-81DD-3BA6ACE260C3}"/>
              </a:ext>
            </a:extLst>
          </p:cNvPr>
          <p:cNvSpPr/>
          <p:nvPr/>
        </p:nvSpPr>
        <p:spPr>
          <a:xfrm flipV="1">
            <a:off x="2336077" y="5716537"/>
            <a:ext cx="149255" cy="1054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263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진행중인 이슈를 클릭하면 작성자 만이 수정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삭제가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작성자가 이슈완료를 클릭 하면 완료 이슈로 넘어가며 더 이상 이슈 작성을 할 수가 없다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이슈 상세보기를 하게 되면 임직원들은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댓글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기능을 이용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1412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issue.Flowjsp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36925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이슈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5287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50432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이슈 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완료 이슈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54844" y="278092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진행중인 이슈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이슈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0" name="그룹 39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4" name="그룹 43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48" name="직사각형 47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직사각형 70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5" name="직사각형 44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1" name="모서리가 둥근 직사각형 40"/>
            <p:cNvSpPr/>
            <p:nvPr/>
          </p:nvSpPr>
          <p:spPr>
            <a:xfrm>
              <a:off x="2014881" y="1052736"/>
              <a:ext cx="572301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</a:rPr>
                <a:t>이슈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0AEEDB25-FA4C-4AF7-B408-870C66CDC15B}"/>
              </a:ext>
            </a:extLst>
          </p:cNvPr>
          <p:cNvSpPr/>
          <p:nvPr/>
        </p:nvSpPr>
        <p:spPr>
          <a:xfrm>
            <a:off x="1668785" y="2768958"/>
            <a:ext cx="5194739" cy="1063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내용 </a:t>
            </a:r>
            <a:r>
              <a:rPr lang="en-US" altLang="ko-KR" sz="1400" dirty="0" smtClean="0">
                <a:solidFill>
                  <a:schemeClr val="tx1"/>
                </a:solidFill>
              </a:rPr>
              <a:t>: OO</a:t>
            </a:r>
            <a:r>
              <a:rPr lang="ko-KR" altLang="en-US" sz="1400" dirty="0" smtClean="0">
                <a:solidFill>
                  <a:schemeClr val="tx1"/>
                </a:solidFill>
              </a:rPr>
              <a:t>업무에 관련하여 이슈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401747-3F89-405C-B574-7D1215195160}"/>
              </a:ext>
            </a:extLst>
          </p:cNvPr>
          <p:cNvSpPr/>
          <p:nvPr/>
        </p:nvSpPr>
        <p:spPr>
          <a:xfrm>
            <a:off x="1668785" y="3940929"/>
            <a:ext cx="5194739" cy="467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OO</a:t>
            </a:r>
            <a:r>
              <a:rPr lang="ko-KR" altLang="en-US" sz="1400" dirty="0" smtClean="0">
                <a:solidFill>
                  <a:schemeClr val="tx1"/>
                </a:solidFill>
              </a:rPr>
              <a:t>업무 이슈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C71F2B62-D99F-4F78-B4AA-87F83F7DCF4C}"/>
              </a:ext>
            </a:extLst>
          </p:cNvPr>
          <p:cNvSpPr/>
          <p:nvPr/>
        </p:nvSpPr>
        <p:spPr>
          <a:xfrm>
            <a:off x="4693121" y="5372732"/>
            <a:ext cx="967540" cy="34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수정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CC5E48F7-312C-4655-A64D-1A8755CC61EF}"/>
              </a:ext>
            </a:extLst>
          </p:cNvPr>
          <p:cNvSpPr/>
          <p:nvPr/>
        </p:nvSpPr>
        <p:spPr>
          <a:xfrm>
            <a:off x="5908716" y="5372732"/>
            <a:ext cx="967540" cy="340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="" xmlns:a16="http://schemas.microsoft.com/office/drawing/2014/main" id="{10A9387F-5CF4-4136-A306-9BEEC593B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50" y="3968761"/>
            <a:ext cx="197755" cy="395859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2604890" y="1988840"/>
            <a:ext cx="2520280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이슈입니다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1668786" y="1988840"/>
            <a:ext cx="864096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5197177" y="1988840"/>
            <a:ext cx="792088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작성자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6061273" y="1988840"/>
            <a:ext cx="792088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등록일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68786" y="4552813"/>
            <a:ext cx="4392488" cy="459879"/>
            <a:chOff x="1907705" y="4841329"/>
            <a:chExt cx="5092704" cy="459879"/>
          </a:xfrm>
        </p:grpSpPr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0AEEDB25-FA4C-4AF7-B408-870C66CDC15B}"/>
                </a:ext>
              </a:extLst>
            </p:cNvPr>
            <p:cNvSpPr/>
            <p:nvPr/>
          </p:nvSpPr>
          <p:spPr>
            <a:xfrm>
              <a:off x="1907705" y="4841329"/>
              <a:ext cx="1157330" cy="4598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댓글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작성자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0AEEDB25-FA4C-4AF7-B408-870C66CDC15B}"/>
                </a:ext>
              </a:extLst>
            </p:cNvPr>
            <p:cNvSpPr/>
            <p:nvPr/>
          </p:nvSpPr>
          <p:spPr>
            <a:xfrm>
              <a:off x="3059833" y="4841329"/>
              <a:ext cx="2934325" cy="4598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댓글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내용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0AEEDB25-FA4C-4AF7-B408-870C66CDC15B}"/>
                </a:ext>
              </a:extLst>
            </p:cNvPr>
            <p:cNvSpPr/>
            <p:nvPr/>
          </p:nvSpPr>
          <p:spPr>
            <a:xfrm>
              <a:off x="5831592" y="4841329"/>
              <a:ext cx="1168817" cy="4598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댓글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등록일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7FAE47AE-2E08-4B7F-A00D-3BC250670676}"/>
              </a:ext>
            </a:extLst>
          </p:cNvPr>
          <p:cNvSpPr/>
          <p:nvPr/>
        </p:nvSpPr>
        <p:spPr>
          <a:xfrm>
            <a:off x="1668784" y="2348880"/>
            <a:ext cx="5207471" cy="287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URL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C71F2B62-D99F-4F78-B4AA-87F83F7DCF4C}"/>
              </a:ext>
            </a:extLst>
          </p:cNvPr>
          <p:cNvSpPr/>
          <p:nvPr/>
        </p:nvSpPr>
        <p:spPr>
          <a:xfrm>
            <a:off x="3468985" y="5372732"/>
            <a:ext cx="967540" cy="34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이슈완료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0AEEDB25-FA4C-4AF7-B408-870C66CDC15B}"/>
              </a:ext>
            </a:extLst>
          </p:cNvPr>
          <p:cNvSpPr/>
          <p:nvPr/>
        </p:nvSpPr>
        <p:spPr>
          <a:xfrm>
            <a:off x="6061273" y="4554356"/>
            <a:ext cx="814983" cy="4598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err="1" smtClean="0">
                <a:solidFill>
                  <a:schemeClr val="tx1"/>
                </a:solidFill>
              </a:rPr>
              <a:t>댓글</a:t>
            </a:r>
            <a:r>
              <a:rPr lang="ko-KR" altLang="en-US" sz="1100" dirty="0" smtClean="0">
                <a:solidFill>
                  <a:schemeClr val="tx1"/>
                </a:solidFill>
              </a:rPr>
              <a:t> 달기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C71F2B62-D99F-4F78-B4AA-87F83F7DCF4C}"/>
              </a:ext>
            </a:extLst>
          </p:cNvPr>
          <p:cNvSpPr/>
          <p:nvPr/>
        </p:nvSpPr>
        <p:spPr>
          <a:xfrm>
            <a:off x="2183220" y="5372613"/>
            <a:ext cx="967540" cy="341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삭제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2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이슈 등록자가 이슈완료를 누르면 이슈 완료페이지로 넘어오면서 이슈가 끝나게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8866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issueEnd.jsp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258355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이슈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50432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이슈 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80928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진행중인 이슈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54844" y="3068960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완료 이슈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이슈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0" name="그룹 39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4" name="그룹 43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48" name="직사각형 47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직사각형 70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5" name="직사각형 44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3" name="직사각형 42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1" name="모서리가 둥근 직사각형 40"/>
            <p:cNvSpPr/>
            <p:nvPr/>
          </p:nvSpPr>
          <p:spPr>
            <a:xfrm>
              <a:off x="2014881" y="1052736"/>
              <a:ext cx="572301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</a:rPr>
                <a:t>이슈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1691680" y="1774286"/>
            <a:ext cx="792088" cy="2899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완료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F3E7F874-270B-48B5-A513-A5D298BCE97A}"/>
              </a:ext>
            </a:extLst>
          </p:cNvPr>
          <p:cNvGrpSpPr/>
          <p:nvPr/>
        </p:nvGrpSpPr>
        <p:grpSpPr>
          <a:xfrm>
            <a:off x="2490267" y="5070234"/>
            <a:ext cx="3500563" cy="278120"/>
            <a:chOff x="2156511" y="5486562"/>
            <a:chExt cx="3500563" cy="278120"/>
          </a:xfrm>
        </p:grpSpPr>
        <p:sp>
          <p:nvSpPr>
            <p:cNvPr id="68" name="모서리가 둥근 직사각형 79">
              <a:extLst>
                <a:ext uri="{FF2B5EF4-FFF2-40B4-BE49-F238E27FC236}">
                  <a16:creationId xmlns="" xmlns:a16="http://schemas.microsoft.com/office/drawing/2014/main" id="{3D8295AB-582F-43EB-BA7B-0C37273C826C}"/>
                </a:ext>
              </a:extLst>
            </p:cNvPr>
            <p:cNvSpPr/>
            <p:nvPr/>
          </p:nvSpPr>
          <p:spPr>
            <a:xfrm>
              <a:off x="247881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모서리가 둥근 직사각형 80">
              <a:extLst>
                <a:ext uri="{FF2B5EF4-FFF2-40B4-BE49-F238E27FC236}">
                  <a16:creationId xmlns="" xmlns:a16="http://schemas.microsoft.com/office/drawing/2014/main" id="{511BDFD9-9636-478B-83D7-5DFE6C963F94}"/>
                </a:ext>
              </a:extLst>
            </p:cNvPr>
            <p:cNvSpPr/>
            <p:nvPr/>
          </p:nvSpPr>
          <p:spPr>
            <a:xfrm>
              <a:off x="2797611" y="5486870"/>
              <a:ext cx="318798" cy="27781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모서리가 둥근 직사각형 81">
              <a:extLst>
                <a:ext uri="{FF2B5EF4-FFF2-40B4-BE49-F238E27FC236}">
                  <a16:creationId xmlns="" xmlns:a16="http://schemas.microsoft.com/office/drawing/2014/main" id="{39240DCF-3EA0-4FA6-9C9F-6E74EB5C7FD2}"/>
                </a:ext>
              </a:extLst>
            </p:cNvPr>
            <p:cNvSpPr/>
            <p:nvPr/>
          </p:nvSpPr>
          <p:spPr>
            <a:xfrm>
              <a:off x="3116409" y="5486869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82">
              <a:extLst>
                <a:ext uri="{FF2B5EF4-FFF2-40B4-BE49-F238E27FC236}">
                  <a16:creationId xmlns="" xmlns:a16="http://schemas.microsoft.com/office/drawing/2014/main" id="{90A533FE-396B-4FCD-A473-0564BA8C5B8B}"/>
                </a:ext>
              </a:extLst>
            </p:cNvPr>
            <p:cNvSpPr/>
            <p:nvPr/>
          </p:nvSpPr>
          <p:spPr>
            <a:xfrm>
              <a:off x="342684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83">
              <a:extLst>
                <a:ext uri="{FF2B5EF4-FFF2-40B4-BE49-F238E27FC236}">
                  <a16:creationId xmlns="" xmlns:a16="http://schemas.microsoft.com/office/drawing/2014/main" id="{DB8A0213-9679-4730-BBEB-B849545B3054}"/>
                </a:ext>
              </a:extLst>
            </p:cNvPr>
            <p:cNvSpPr/>
            <p:nvPr/>
          </p:nvSpPr>
          <p:spPr>
            <a:xfrm>
              <a:off x="3745641" y="548686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84">
              <a:extLst>
                <a:ext uri="{FF2B5EF4-FFF2-40B4-BE49-F238E27FC236}">
                  <a16:creationId xmlns="" xmlns:a16="http://schemas.microsoft.com/office/drawing/2014/main" id="{4FA5E6F8-3115-4F22-9C13-A33EAB2C82D3}"/>
                </a:ext>
              </a:extLst>
            </p:cNvPr>
            <p:cNvSpPr/>
            <p:nvPr/>
          </p:nvSpPr>
          <p:spPr>
            <a:xfrm>
              <a:off x="4063084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5">
              <a:extLst>
                <a:ext uri="{FF2B5EF4-FFF2-40B4-BE49-F238E27FC236}">
                  <a16:creationId xmlns="" xmlns:a16="http://schemas.microsoft.com/office/drawing/2014/main" id="{21A43BD0-538F-40B1-A347-AD3755363282}"/>
                </a:ext>
              </a:extLst>
            </p:cNvPr>
            <p:cNvSpPr/>
            <p:nvPr/>
          </p:nvSpPr>
          <p:spPr>
            <a:xfrm>
              <a:off x="4381882" y="5486867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7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86">
              <a:extLst>
                <a:ext uri="{FF2B5EF4-FFF2-40B4-BE49-F238E27FC236}">
                  <a16:creationId xmlns="" xmlns:a16="http://schemas.microsoft.com/office/drawing/2014/main" id="{A1DAAC2D-DE78-4B11-890D-C6191D630BC0}"/>
                </a:ext>
              </a:extLst>
            </p:cNvPr>
            <p:cNvSpPr/>
            <p:nvPr/>
          </p:nvSpPr>
          <p:spPr>
            <a:xfrm>
              <a:off x="4700680" y="5486866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8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87">
              <a:extLst>
                <a:ext uri="{FF2B5EF4-FFF2-40B4-BE49-F238E27FC236}">
                  <a16:creationId xmlns="" xmlns:a16="http://schemas.microsoft.com/office/drawing/2014/main" id="{177A3ECB-1372-4F26-A694-9E4EA04F64AB}"/>
                </a:ext>
              </a:extLst>
            </p:cNvPr>
            <p:cNvSpPr/>
            <p:nvPr/>
          </p:nvSpPr>
          <p:spPr>
            <a:xfrm>
              <a:off x="5019478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88">
              <a:extLst>
                <a:ext uri="{FF2B5EF4-FFF2-40B4-BE49-F238E27FC236}">
                  <a16:creationId xmlns="" xmlns:a16="http://schemas.microsoft.com/office/drawing/2014/main" id="{EE348E2C-D4DD-42F0-B65C-C4264180D3F1}"/>
                </a:ext>
              </a:extLst>
            </p:cNvPr>
            <p:cNvSpPr/>
            <p:nvPr/>
          </p:nvSpPr>
          <p:spPr>
            <a:xfrm>
              <a:off x="5338276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="" xmlns:a16="http://schemas.microsoft.com/office/drawing/2014/main" id="{6B5F433F-8DC2-4465-BBE4-12A1BD8CC44D}"/>
                </a:ext>
              </a:extLst>
            </p:cNvPr>
            <p:cNvSpPr/>
            <p:nvPr/>
          </p:nvSpPr>
          <p:spPr>
            <a:xfrm rot="16200000" flipV="1">
              <a:off x="5395069" y="5541287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8">
              <a:extLst>
                <a:ext uri="{FF2B5EF4-FFF2-40B4-BE49-F238E27FC236}">
                  <a16:creationId xmlns="" xmlns:a16="http://schemas.microsoft.com/office/drawing/2014/main" id="{4B5AEFA7-5672-4C00-8C77-D0AE0287C465}"/>
                </a:ext>
              </a:extLst>
            </p:cNvPr>
            <p:cNvSpPr/>
            <p:nvPr/>
          </p:nvSpPr>
          <p:spPr>
            <a:xfrm>
              <a:off x="2156511" y="5486562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이등변 삼각형 81">
              <a:extLst>
                <a:ext uri="{FF2B5EF4-FFF2-40B4-BE49-F238E27FC236}">
                  <a16:creationId xmlns="" xmlns:a16="http://schemas.microsoft.com/office/drawing/2014/main" id="{07363135-DF1D-4D7E-B28B-ABC75E29730E}"/>
                </a:ext>
              </a:extLst>
            </p:cNvPr>
            <p:cNvSpPr/>
            <p:nvPr/>
          </p:nvSpPr>
          <p:spPr>
            <a:xfrm rot="5400000" flipV="1">
              <a:off x="2213304" y="5540978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48472"/>
              </p:ext>
            </p:extLst>
          </p:nvPr>
        </p:nvGraphicFramePr>
        <p:xfrm>
          <a:off x="1681214" y="2107994"/>
          <a:ext cx="5433961" cy="279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7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470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408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등록일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예비군 훈련 연차 신청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박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박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02AA3BBD-2B19-428F-B664-8E1F39E19FB1}"/>
              </a:ext>
            </a:extLst>
          </p:cNvPr>
          <p:cNvSpPr/>
          <p:nvPr/>
        </p:nvSpPr>
        <p:spPr>
          <a:xfrm>
            <a:off x="3070024" y="5661248"/>
            <a:ext cx="223224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검색할내용을</a:t>
            </a:r>
            <a:r>
              <a:rPr lang="ko-KR" altLang="en-US" sz="1200" dirty="0">
                <a:solidFill>
                  <a:schemeClr val="tx1"/>
                </a:solidFill>
              </a:rPr>
              <a:t> 작성해주세요</a:t>
            </a:r>
          </a:p>
        </p:txBody>
      </p:sp>
      <p:sp>
        <p:nvSpPr>
          <p:cNvPr id="86" name="모서리가 둥근 직사각형 5">
            <a:extLst>
              <a:ext uri="{FF2B5EF4-FFF2-40B4-BE49-F238E27FC236}">
                <a16:creationId xmlns="" xmlns:a16="http://schemas.microsoft.com/office/drawing/2014/main" id="{7AC62E90-5722-4282-B999-384B0B5A5514}"/>
              </a:ext>
            </a:extLst>
          </p:cNvPr>
          <p:cNvSpPr/>
          <p:nvPr/>
        </p:nvSpPr>
        <p:spPr>
          <a:xfrm>
            <a:off x="5399968" y="5661248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DFFD550E-2F2F-4554-8928-1A7BF1C9F2F2}"/>
              </a:ext>
            </a:extLst>
          </p:cNvPr>
          <p:cNvSpPr/>
          <p:nvPr/>
        </p:nvSpPr>
        <p:spPr>
          <a:xfrm>
            <a:off x="2339752" y="5661248"/>
            <a:ext cx="63759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---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이등변 삼각형 89">
            <a:extLst>
              <a:ext uri="{FF2B5EF4-FFF2-40B4-BE49-F238E27FC236}">
                <a16:creationId xmlns="" xmlns:a16="http://schemas.microsoft.com/office/drawing/2014/main" id="{DBF6BB51-32E4-4588-81DD-3BA6ACE260C3}"/>
              </a:ext>
            </a:extLst>
          </p:cNvPr>
          <p:cNvSpPr/>
          <p:nvPr/>
        </p:nvSpPr>
        <p:spPr>
          <a:xfrm flipV="1">
            <a:off x="2362707" y="5716537"/>
            <a:ext cx="149255" cy="1054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562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3.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개발환경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97809"/>
              </p:ext>
            </p:extLst>
          </p:nvPr>
        </p:nvGraphicFramePr>
        <p:xfrm>
          <a:off x="1619672" y="1412776"/>
          <a:ext cx="6912768" cy="4819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199"/>
                <a:gridCol w="5033569"/>
              </a:tblGrid>
              <a:tr h="348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버전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447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 smtClean="0"/>
                        <a:t>Windows 7 Enterprise K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47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JDK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Java(jdk1.8.0_151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609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LANGUAGE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html5, </a:t>
                      </a:r>
                      <a:r>
                        <a:rPr lang="en-US" altLang="ko-KR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n-US" altLang="ko-KR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jsp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script,java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bootstrap, handlebars, 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4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RDBMS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Oracle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DataBase</a:t>
                      </a:r>
                      <a:r>
                        <a:rPr lang="en-US" altLang="ko-KR" sz="1200" baseline="0" dirty="0" smtClean="0"/>
                        <a:t> 11g </a:t>
                      </a:r>
                      <a:r>
                        <a:rPr lang="en-US" altLang="ko-KR" sz="1200" baseline="0" dirty="0" err="1" smtClean="0"/>
                        <a:t>ExpressEdtion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4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WAS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Apache-tomcat-8.0.50-windows-x64</a:t>
                      </a:r>
                      <a:r>
                        <a:rPr lang="en-US" altLang="ko-KR" sz="1200" baseline="0" dirty="0" smtClean="0"/>
                        <a:t>, servlet3.0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48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FRAMEWORK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spring-framework (4.1.2.RELEASE)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 sitemesh2.4.2,  maven2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35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Spring Tool Suite(3.7.3.RELEASE,  Eclipse Mars.2 (4.5.2))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Mybatis3.0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9579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LIBRARY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ojdbc6 11.2.0.3, </a:t>
                      </a:r>
                      <a:r>
                        <a:rPr lang="en-US" altLang="ko-KR" sz="1200" dirty="0" err="1" smtClean="0"/>
                        <a:t>mybatis</a:t>
                      </a:r>
                      <a:r>
                        <a:rPr lang="en-US" altLang="ko-KR" sz="1200" dirty="0" smtClean="0"/>
                        <a:t> 3.0.6,mybatis-spring 1.0.2,  commons-</a:t>
                      </a:r>
                      <a:r>
                        <a:rPr lang="en-US" altLang="ko-KR" sz="1200" dirty="0" err="1" smtClean="0"/>
                        <a:t>dbpc</a:t>
                      </a:r>
                      <a:r>
                        <a:rPr lang="en-US" altLang="ko-KR" sz="1200" dirty="0" smtClean="0"/>
                        <a:t> 2 2.0, commons-</a:t>
                      </a:r>
                      <a:r>
                        <a:rPr lang="en-US" altLang="ko-KR" sz="1200" dirty="0" err="1" smtClean="0"/>
                        <a:t>fileupload</a:t>
                      </a:r>
                      <a:r>
                        <a:rPr lang="en-US" altLang="ko-KR" sz="1200" dirty="0" smtClean="0"/>
                        <a:t> 1.3.1, </a:t>
                      </a:r>
                      <a:r>
                        <a:rPr lang="en-US" altLang="ko-KR" sz="1200" dirty="0" err="1" smtClean="0"/>
                        <a:t>jackson-databind</a:t>
                      </a:r>
                      <a:r>
                        <a:rPr lang="en-US" altLang="ko-KR" sz="1200" dirty="0" smtClean="0"/>
                        <a:t>  2.8.9,  </a:t>
                      </a:r>
                      <a:r>
                        <a:rPr lang="en-US" altLang="ko-KR" sz="1200" dirty="0" err="1" smtClean="0"/>
                        <a:t>itext</a:t>
                      </a:r>
                      <a:r>
                        <a:rPr lang="en-US" altLang="ko-KR" sz="1200" dirty="0" smtClean="0"/>
                        <a:t>  2.1.7, </a:t>
                      </a:r>
                      <a:r>
                        <a:rPr lang="en-US" altLang="ko-KR" sz="1200" dirty="0" err="1" smtClean="0"/>
                        <a:t>sitemesh</a:t>
                      </a:r>
                      <a:r>
                        <a:rPr lang="en-US" altLang="ko-KR" sz="1200" dirty="0" smtClean="0"/>
                        <a:t> 2.4.2, spring-</a:t>
                      </a:r>
                      <a:r>
                        <a:rPr lang="en-US" altLang="ko-KR" sz="1200" dirty="0" err="1" smtClean="0"/>
                        <a:t>webmvc</a:t>
                      </a:r>
                      <a:r>
                        <a:rPr lang="en-US" altLang="ko-KR" sz="1200" dirty="0" smtClean="0"/>
                        <a:t>, spring-test, spring-security-web, </a:t>
                      </a:r>
                    </a:p>
                    <a:p>
                      <a:pPr algn="l" latinLnBrk="1"/>
                      <a:r>
                        <a:rPr lang="en-US" altLang="ko-KR" sz="1200" dirty="0" smtClean="0"/>
                        <a:t>spring-security-</a:t>
                      </a:r>
                      <a:r>
                        <a:rPr lang="en-US" altLang="ko-KR" sz="1200" dirty="0" err="1" smtClean="0"/>
                        <a:t>config</a:t>
                      </a:r>
                      <a:r>
                        <a:rPr lang="en-US" altLang="ko-KR" sz="1200" dirty="0" smtClean="0"/>
                        <a:t>,  spring-security-</a:t>
                      </a:r>
                      <a:r>
                        <a:rPr lang="en-US" altLang="ko-KR" sz="1200" dirty="0" err="1" smtClean="0"/>
                        <a:t>taglibs</a:t>
                      </a:r>
                      <a:r>
                        <a:rPr lang="en-US" altLang="ko-KR" sz="1200" dirty="0" smtClean="0"/>
                        <a:t>, spring-security-</a:t>
                      </a:r>
                      <a:r>
                        <a:rPr lang="en-US" altLang="ko-KR" sz="1200" dirty="0" err="1" smtClean="0"/>
                        <a:t>tx</a:t>
                      </a:r>
                      <a:endParaRPr lang="en-US" altLang="ko-KR" sz="1200" dirty="0" smtClean="0"/>
                    </a:p>
                  </a:txBody>
                  <a:tcPr anchor="ctr"/>
                </a:tc>
              </a:tr>
              <a:tr h="389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TOOLS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Exerd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sqldeveloper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72" name="그룹 71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74" name="그룹 73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5" name="직사각형 74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일정관리는 부서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 일정으로 분류되며 회사 업무 이외의 내용들을 작성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39927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calanderPerson.jsp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2070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일정관리 페이지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일정관리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일정 관리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664623" y="1040656"/>
            <a:ext cx="792088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일정관리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0" name="Picture 2" descr="C:\Users\BIG-06\Pictures\달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78" y="1997981"/>
            <a:ext cx="5384794" cy="3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716016" y="3123878"/>
            <a:ext cx="746174" cy="142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348386" y="3838314"/>
            <a:ext cx="4365965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여행</a:t>
            </a:r>
            <a:endParaRPr lang="ko-KR" altLang="en-US" sz="800" dirty="0"/>
          </a:p>
        </p:txBody>
      </p:sp>
      <p:sp>
        <p:nvSpPr>
          <p:cNvPr id="44" name="직사각형 43"/>
          <p:cNvSpPr/>
          <p:nvPr/>
        </p:nvSpPr>
        <p:spPr>
          <a:xfrm>
            <a:off x="1619671" y="4580392"/>
            <a:ext cx="2194567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</a:t>
            </a:r>
            <a:r>
              <a:rPr lang="ko-KR" altLang="en-US" sz="800" dirty="0"/>
              <a:t>여행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1472" y="1556792"/>
            <a:ext cx="165226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2018</a:t>
            </a:r>
            <a:r>
              <a:rPr lang="ko-KR" altLang="en-US" sz="1600" b="1" dirty="0"/>
              <a:t>년 </a:t>
            </a:r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46" name="이등변 삼각형 45"/>
          <p:cNvSpPr/>
          <p:nvPr/>
        </p:nvSpPr>
        <p:spPr>
          <a:xfrm rot="16200000">
            <a:off x="3175875" y="1556034"/>
            <a:ext cx="252000" cy="34006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이등변 삼각형 47"/>
          <p:cNvSpPr/>
          <p:nvPr/>
        </p:nvSpPr>
        <p:spPr>
          <a:xfrm rot="5400000">
            <a:off x="4924838" y="1557203"/>
            <a:ext cx="252000" cy="33846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18672" y="1583214"/>
            <a:ext cx="801600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일정 등록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부서 일정관리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개인 일정관리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9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일정등록을 클릭하면 일정을 입력 할 수 있는 창이 나오며 일정 종류와 일정이름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내용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시작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종료 일자를 지정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61570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calanderPersonWrite.jsp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18262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일정관리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일정관리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일정 관리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0" name="Picture 2" descr="C:\Users\BIG-06\Pictures\달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78" y="1997981"/>
            <a:ext cx="5384794" cy="3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545906" y="3123878"/>
            <a:ext cx="746174" cy="142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348386" y="3838314"/>
            <a:ext cx="4365965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여행</a:t>
            </a:r>
            <a:endParaRPr lang="ko-KR" altLang="en-US" sz="800" dirty="0"/>
          </a:p>
        </p:txBody>
      </p:sp>
      <p:sp>
        <p:nvSpPr>
          <p:cNvPr id="44" name="직사각형 43"/>
          <p:cNvSpPr/>
          <p:nvPr/>
        </p:nvSpPr>
        <p:spPr>
          <a:xfrm>
            <a:off x="1619671" y="4580392"/>
            <a:ext cx="2194567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</a:t>
            </a:r>
            <a:r>
              <a:rPr lang="ko-KR" altLang="en-US" sz="800" dirty="0"/>
              <a:t>여행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1472" y="1556792"/>
            <a:ext cx="165226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2018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46" name="이등변 삼각형 45"/>
          <p:cNvSpPr/>
          <p:nvPr/>
        </p:nvSpPr>
        <p:spPr>
          <a:xfrm rot="16200000">
            <a:off x="3175875" y="1556034"/>
            <a:ext cx="252000" cy="34006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이등변 삼각형 47"/>
          <p:cNvSpPr/>
          <p:nvPr/>
        </p:nvSpPr>
        <p:spPr>
          <a:xfrm rot="5400000">
            <a:off x="4924838" y="1557203"/>
            <a:ext cx="252000" cy="33846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18672" y="1583214"/>
            <a:ext cx="801600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일정 </a:t>
            </a:r>
            <a:r>
              <a:rPr lang="ko-KR" altLang="en-US" sz="1100" dirty="0" smtClean="0"/>
              <a:t>등록</a:t>
            </a:r>
            <a:endParaRPr lang="ko-KR" altLang="en-US" sz="11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2303748" y="1721366"/>
            <a:ext cx="3630561" cy="4348844"/>
            <a:chOff x="2267743" y="1556792"/>
            <a:chExt cx="3630561" cy="4348844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2267743" y="1556792"/>
              <a:ext cx="3630561" cy="4348844"/>
            </a:xfrm>
            <a:prstGeom prst="roundRect">
              <a:avLst>
                <a:gd name="adj" fmla="val 3646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230928" y="2314476"/>
              <a:ext cx="2513031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결 혼 식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390996" y="3321287"/>
              <a:ext cx="3374576" cy="19791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홍길동 대리가 결혼을 합니다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.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204795" y="5399649"/>
              <a:ext cx="545761" cy="32499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538877" y="5399649"/>
              <a:ext cx="545761" cy="3249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477676" y="1648744"/>
              <a:ext cx="272880" cy="23074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X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390996" y="1648903"/>
              <a:ext cx="3040767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일 정 등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록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384983" y="2314476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일정명칭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384983" y="2659686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시작일자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385710" y="3012960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마침일자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3223679" y="2667750"/>
              <a:ext cx="2513031" cy="232015"/>
              <a:chOff x="-3636912" y="3171500"/>
              <a:chExt cx="2513031" cy="244800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-3636912" y="3171500"/>
                <a:ext cx="2513031" cy="2448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그룹 104"/>
              <p:cNvGrpSpPr/>
              <p:nvPr/>
            </p:nvGrpSpPr>
            <p:grpSpPr>
              <a:xfrm>
                <a:off x="-3550046" y="3251744"/>
                <a:ext cx="136441" cy="105248"/>
                <a:chOff x="3491880" y="2689372"/>
                <a:chExt cx="136441" cy="105248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3491880" y="2708920"/>
                  <a:ext cx="136441" cy="857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>
                  <a:off x="3512179" y="2734814"/>
                  <a:ext cx="95843" cy="57722"/>
                  <a:chOff x="3851920" y="2714168"/>
                  <a:chExt cx="72008" cy="57722"/>
                </a:xfrm>
              </p:grpSpPr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51920" y="2714168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/>
                  <p:cNvCxnSpPr/>
                  <p:nvPr/>
                </p:nvCxnSpPr>
                <p:spPr>
                  <a:xfrm>
                    <a:off x="3851920" y="2734646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/>
                  <p:cNvCxnSpPr/>
                  <p:nvPr/>
                </p:nvCxnSpPr>
                <p:spPr>
                  <a:xfrm>
                    <a:off x="3851920" y="2752842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51920" y="2771890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508619" y="2689372"/>
                  <a:ext cx="101086" cy="31227"/>
                  <a:chOff x="3923928" y="2696959"/>
                  <a:chExt cx="50579" cy="38454"/>
                </a:xfrm>
              </p:grpSpPr>
              <p:cxnSp>
                <p:nvCxnSpPr>
                  <p:cNvPr id="112" name="직선 연결선 111"/>
                  <p:cNvCxnSpPr/>
                  <p:nvPr/>
                </p:nvCxnSpPr>
                <p:spPr>
                  <a:xfrm>
                    <a:off x="3923928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/>
                  <p:cNvCxnSpPr/>
                  <p:nvPr/>
                </p:nvCxnSpPr>
                <p:spPr>
                  <a:xfrm>
                    <a:off x="3940595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115"/>
                  <p:cNvCxnSpPr/>
                  <p:nvPr/>
                </p:nvCxnSpPr>
                <p:spPr>
                  <a:xfrm>
                    <a:off x="3957262" y="2699094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/>
                  <p:cNvCxnSpPr/>
                  <p:nvPr/>
                </p:nvCxnSpPr>
                <p:spPr>
                  <a:xfrm>
                    <a:off x="3974507" y="2696959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07" name="직선 연결선 106"/>
              <p:cNvCxnSpPr/>
              <p:nvPr/>
            </p:nvCxnSpPr>
            <p:spPr>
              <a:xfrm>
                <a:off x="-3320305" y="3171500"/>
                <a:ext cx="0" cy="241225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>
              <a:off x="3224406" y="3019975"/>
              <a:ext cx="2513031" cy="233065"/>
              <a:chOff x="-3636185" y="3543133"/>
              <a:chExt cx="2513031" cy="24590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-3636185" y="3544240"/>
                <a:ext cx="2513031" cy="2448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-3549612" y="3627934"/>
                <a:ext cx="136441" cy="105248"/>
                <a:chOff x="3491880" y="2689372"/>
                <a:chExt cx="136441" cy="105248"/>
              </a:xfrm>
            </p:grpSpPr>
            <p:sp>
              <p:nvSpPr>
                <p:cNvPr id="87" name="직사각형 86"/>
                <p:cNvSpPr/>
                <p:nvPr/>
              </p:nvSpPr>
              <p:spPr>
                <a:xfrm>
                  <a:off x="3491880" y="2708920"/>
                  <a:ext cx="136441" cy="857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>
                  <a:off x="3512179" y="2734814"/>
                  <a:ext cx="95843" cy="57722"/>
                  <a:chOff x="3851920" y="2714168"/>
                  <a:chExt cx="72008" cy="57722"/>
                </a:xfrm>
              </p:grpSpPr>
              <p:cxnSp>
                <p:nvCxnSpPr>
                  <p:cNvPr id="96" name="직선 연결선 95"/>
                  <p:cNvCxnSpPr/>
                  <p:nvPr/>
                </p:nvCxnSpPr>
                <p:spPr>
                  <a:xfrm>
                    <a:off x="3851920" y="2714168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/>
                  <p:cNvCxnSpPr/>
                  <p:nvPr/>
                </p:nvCxnSpPr>
                <p:spPr>
                  <a:xfrm>
                    <a:off x="3851920" y="2734646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/>
                  <p:cNvCxnSpPr/>
                  <p:nvPr/>
                </p:nvCxnSpPr>
                <p:spPr>
                  <a:xfrm>
                    <a:off x="3851920" y="2752842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/>
                  <p:cNvCxnSpPr/>
                  <p:nvPr/>
                </p:nvCxnSpPr>
                <p:spPr>
                  <a:xfrm>
                    <a:off x="3851920" y="2771890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1" name="그룹 90"/>
                <p:cNvGrpSpPr/>
                <p:nvPr/>
              </p:nvGrpSpPr>
              <p:grpSpPr>
                <a:xfrm>
                  <a:off x="3508619" y="2689372"/>
                  <a:ext cx="101086" cy="31227"/>
                  <a:chOff x="3923928" y="2696959"/>
                  <a:chExt cx="50579" cy="38454"/>
                </a:xfrm>
              </p:grpSpPr>
              <p:cxnSp>
                <p:nvCxnSpPr>
                  <p:cNvPr id="92" name="직선 연결선 91"/>
                  <p:cNvCxnSpPr/>
                  <p:nvPr/>
                </p:nvCxnSpPr>
                <p:spPr>
                  <a:xfrm>
                    <a:off x="3923928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/>
                  <p:cNvCxnSpPr/>
                  <p:nvPr/>
                </p:nvCxnSpPr>
                <p:spPr>
                  <a:xfrm>
                    <a:off x="3940595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3957262" y="2699094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/>
                  <p:cNvCxnSpPr/>
                  <p:nvPr/>
                </p:nvCxnSpPr>
                <p:spPr>
                  <a:xfrm>
                    <a:off x="3974507" y="2696959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6" name="직선 연결선 85"/>
              <p:cNvCxnSpPr/>
              <p:nvPr/>
            </p:nvCxnSpPr>
            <p:spPr>
              <a:xfrm>
                <a:off x="-3325910" y="3543133"/>
                <a:ext cx="0" cy="24590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1" name="직사각형 80"/>
            <p:cNvSpPr/>
            <p:nvPr/>
          </p:nvSpPr>
          <p:spPr>
            <a:xfrm>
              <a:off x="3233994" y="1973239"/>
              <a:ext cx="2513031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개 인 일 정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388049" y="1973239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라벨 종류</a:t>
              </a:r>
            </a:p>
          </p:txBody>
        </p:sp>
        <p:sp>
          <p:nvSpPr>
            <p:cNvPr id="83" name="이등변 삼각형 82"/>
            <p:cNvSpPr/>
            <p:nvPr/>
          </p:nvSpPr>
          <p:spPr>
            <a:xfrm rot="10800000">
              <a:off x="5527935" y="2016946"/>
              <a:ext cx="170416" cy="150360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부서 일정관리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개인 일정관리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89" name="그룹 8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99" name="그룹 98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108" name="직사각형 107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직사각형 113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직사각형 114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직사각형 122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0" name="직사각형 99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8" name="직사각형 97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127" name="모서리가 둥근 직사각형 126"/>
            <p:cNvSpPr/>
            <p:nvPr/>
          </p:nvSpPr>
          <p:spPr>
            <a:xfrm>
              <a:off x="2664623" y="104065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일정관리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2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일정등록을 클릭하면 일정을 입력 할 수 있는 창이 나오며 일정 종류와 일정이름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내용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시작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종료 일자를 지정 할 수 있다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221487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calanderPersonWrite.jsp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56399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일정관리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일정관리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일정 관리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0" name="Picture 2" descr="C:\Users\BIG-06\Pictures\달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78" y="1997981"/>
            <a:ext cx="5384794" cy="3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545906" y="3123878"/>
            <a:ext cx="746174" cy="142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348386" y="3838314"/>
            <a:ext cx="4365965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여행</a:t>
            </a:r>
            <a:endParaRPr lang="ko-KR" altLang="en-US" sz="800" dirty="0"/>
          </a:p>
        </p:txBody>
      </p:sp>
      <p:sp>
        <p:nvSpPr>
          <p:cNvPr id="44" name="직사각형 43"/>
          <p:cNvSpPr/>
          <p:nvPr/>
        </p:nvSpPr>
        <p:spPr>
          <a:xfrm>
            <a:off x="1619671" y="4580392"/>
            <a:ext cx="2194567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</a:t>
            </a:r>
            <a:r>
              <a:rPr lang="ko-KR" altLang="en-US" sz="800" dirty="0"/>
              <a:t>여행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1472" y="1556792"/>
            <a:ext cx="165226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2018</a:t>
            </a:r>
            <a:r>
              <a:rPr lang="ko-KR" altLang="en-US" sz="1600" b="1" dirty="0"/>
              <a:t>년 </a:t>
            </a:r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46" name="이등변 삼각형 45"/>
          <p:cNvSpPr/>
          <p:nvPr/>
        </p:nvSpPr>
        <p:spPr>
          <a:xfrm rot="16200000">
            <a:off x="3175875" y="1556034"/>
            <a:ext cx="252000" cy="34006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이등변 삼각형 47"/>
          <p:cNvSpPr/>
          <p:nvPr/>
        </p:nvSpPr>
        <p:spPr>
          <a:xfrm rot="5400000">
            <a:off x="4924838" y="1557203"/>
            <a:ext cx="252000" cy="33846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18672" y="1583214"/>
            <a:ext cx="801600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일정 등록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2303748" y="1721366"/>
            <a:ext cx="3630561" cy="4348844"/>
            <a:chOff x="2267743" y="1556792"/>
            <a:chExt cx="3630561" cy="4348844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2267743" y="1556792"/>
              <a:ext cx="3630561" cy="4348844"/>
            </a:xfrm>
            <a:prstGeom prst="roundRect">
              <a:avLst>
                <a:gd name="adj" fmla="val 3646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230928" y="2314476"/>
              <a:ext cx="2513031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결 혼 식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390996" y="3321287"/>
              <a:ext cx="3374576" cy="19791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경기도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학의회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에서 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홍길동 대리가 결혼을 합니다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204795" y="5399649"/>
              <a:ext cx="545761" cy="32499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538877" y="5399649"/>
              <a:ext cx="545761" cy="3249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477676" y="1648744"/>
              <a:ext cx="272880" cy="23074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X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390996" y="1648903"/>
              <a:ext cx="3040767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일 정 등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록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384983" y="2314476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일정명칭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384983" y="2659686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시작일자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385710" y="3012960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마침일자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3223679" y="2667750"/>
              <a:ext cx="2513031" cy="232015"/>
              <a:chOff x="-3636912" y="3171500"/>
              <a:chExt cx="2513031" cy="244800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-3636912" y="3171500"/>
                <a:ext cx="2513031" cy="2448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그룹 104"/>
              <p:cNvGrpSpPr/>
              <p:nvPr/>
            </p:nvGrpSpPr>
            <p:grpSpPr>
              <a:xfrm>
                <a:off x="-3550046" y="3251744"/>
                <a:ext cx="136441" cy="105248"/>
                <a:chOff x="3491880" y="2689372"/>
                <a:chExt cx="136441" cy="105248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3491880" y="2708920"/>
                  <a:ext cx="136441" cy="857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>
                  <a:off x="3512179" y="2734814"/>
                  <a:ext cx="95843" cy="57722"/>
                  <a:chOff x="3851920" y="2714168"/>
                  <a:chExt cx="72008" cy="57722"/>
                </a:xfrm>
              </p:grpSpPr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51920" y="2714168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/>
                  <p:cNvCxnSpPr/>
                  <p:nvPr/>
                </p:nvCxnSpPr>
                <p:spPr>
                  <a:xfrm>
                    <a:off x="3851920" y="2734646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/>
                  <p:cNvCxnSpPr/>
                  <p:nvPr/>
                </p:nvCxnSpPr>
                <p:spPr>
                  <a:xfrm>
                    <a:off x="3851920" y="2752842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51920" y="2771890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508619" y="2689372"/>
                  <a:ext cx="101086" cy="31227"/>
                  <a:chOff x="3923928" y="2696959"/>
                  <a:chExt cx="50579" cy="38454"/>
                </a:xfrm>
              </p:grpSpPr>
              <p:cxnSp>
                <p:nvCxnSpPr>
                  <p:cNvPr id="112" name="직선 연결선 111"/>
                  <p:cNvCxnSpPr/>
                  <p:nvPr/>
                </p:nvCxnSpPr>
                <p:spPr>
                  <a:xfrm>
                    <a:off x="3923928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/>
                  <p:cNvCxnSpPr/>
                  <p:nvPr/>
                </p:nvCxnSpPr>
                <p:spPr>
                  <a:xfrm>
                    <a:off x="3940595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115"/>
                  <p:cNvCxnSpPr/>
                  <p:nvPr/>
                </p:nvCxnSpPr>
                <p:spPr>
                  <a:xfrm>
                    <a:off x="3957262" y="2699094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/>
                  <p:cNvCxnSpPr/>
                  <p:nvPr/>
                </p:nvCxnSpPr>
                <p:spPr>
                  <a:xfrm>
                    <a:off x="3974507" y="2696959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07" name="직선 연결선 106"/>
              <p:cNvCxnSpPr/>
              <p:nvPr/>
            </p:nvCxnSpPr>
            <p:spPr>
              <a:xfrm>
                <a:off x="-3320305" y="3171500"/>
                <a:ext cx="0" cy="241225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>
              <a:off x="3224406" y="3019975"/>
              <a:ext cx="2513031" cy="233065"/>
              <a:chOff x="-3636185" y="3543133"/>
              <a:chExt cx="2513031" cy="24590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-3636185" y="3544240"/>
                <a:ext cx="2513031" cy="2448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-3549612" y="3627934"/>
                <a:ext cx="136441" cy="105248"/>
                <a:chOff x="3491880" y="2689372"/>
                <a:chExt cx="136441" cy="105248"/>
              </a:xfrm>
            </p:grpSpPr>
            <p:sp>
              <p:nvSpPr>
                <p:cNvPr id="87" name="직사각형 86"/>
                <p:cNvSpPr/>
                <p:nvPr/>
              </p:nvSpPr>
              <p:spPr>
                <a:xfrm>
                  <a:off x="3491880" y="2708920"/>
                  <a:ext cx="136441" cy="857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>
                  <a:off x="3512179" y="2734814"/>
                  <a:ext cx="95843" cy="57722"/>
                  <a:chOff x="3851920" y="2714168"/>
                  <a:chExt cx="72008" cy="57722"/>
                </a:xfrm>
              </p:grpSpPr>
              <p:cxnSp>
                <p:nvCxnSpPr>
                  <p:cNvPr id="96" name="직선 연결선 95"/>
                  <p:cNvCxnSpPr/>
                  <p:nvPr/>
                </p:nvCxnSpPr>
                <p:spPr>
                  <a:xfrm>
                    <a:off x="3851920" y="2714168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/>
                  <p:cNvCxnSpPr/>
                  <p:nvPr/>
                </p:nvCxnSpPr>
                <p:spPr>
                  <a:xfrm>
                    <a:off x="3851920" y="2734646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/>
                  <p:cNvCxnSpPr/>
                  <p:nvPr/>
                </p:nvCxnSpPr>
                <p:spPr>
                  <a:xfrm>
                    <a:off x="3851920" y="2752842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/>
                  <p:cNvCxnSpPr/>
                  <p:nvPr/>
                </p:nvCxnSpPr>
                <p:spPr>
                  <a:xfrm>
                    <a:off x="3851920" y="2771890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1" name="그룹 90"/>
                <p:cNvGrpSpPr/>
                <p:nvPr/>
              </p:nvGrpSpPr>
              <p:grpSpPr>
                <a:xfrm>
                  <a:off x="3508619" y="2689372"/>
                  <a:ext cx="101086" cy="31227"/>
                  <a:chOff x="3923928" y="2696959"/>
                  <a:chExt cx="50579" cy="38454"/>
                </a:xfrm>
              </p:grpSpPr>
              <p:cxnSp>
                <p:nvCxnSpPr>
                  <p:cNvPr id="92" name="직선 연결선 91"/>
                  <p:cNvCxnSpPr/>
                  <p:nvPr/>
                </p:nvCxnSpPr>
                <p:spPr>
                  <a:xfrm>
                    <a:off x="3923928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/>
                  <p:cNvCxnSpPr/>
                  <p:nvPr/>
                </p:nvCxnSpPr>
                <p:spPr>
                  <a:xfrm>
                    <a:off x="3940595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3957262" y="2699094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/>
                  <p:cNvCxnSpPr/>
                  <p:nvPr/>
                </p:nvCxnSpPr>
                <p:spPr>
                  <a:xfrm>
                    <a:off x="3974507" y="2696959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86" name="직선 연결선 85"/>
              <p:cNvCxnSpPr/>
              <p:nvPr/>
            </p:nvCxnSpPr>
            <p:spPr>
              <a:xfrm>
                <a:off x="-3325910" y="3543133"/>
                <a:ext cx="0" cy="24590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1" name="직사각형 80"/>
            <p:cNvSpPr/>
            <p:nvPr/>
          </p:nvSpPr>
          <p:spPr>
            <a:xfrm>
              <a:off x="3233994" y="1973239"/>
              <a:ext cx="2513031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개 인 일 정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388049" y="1973239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라벨 종류</a:t>
              </a:r>
            </a:p>
          </p:txBody>
        </p:sp>
        <p:sp>
          <p:nvSpPr>
            <p:cNvPr id="83" name="이등변 삼각형 82"/>
            <p:cNvSpPr/>
            <p:nvPr/>
          </p:nvSpPr>
          <p:spPr>
            <a:xfrm rot="10800000">
              <a:off x="5527935" y="2016946"/>
              <a:ext cx="170416" cy="150360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9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3" t="29371" r="45022" b="48593"/>
          <a:stretch/>
        </p:blipFill>
        <p:spPr bwMode="auto">
          <a:xfrm>
            <a:off x="3290159" y="3094360"/>
            <a:ext cx="2517549" cy="194620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부서 일정관리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개인 일정관리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100" name="그룹 99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108" name="그룹 107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115" name="그룹 114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124" name="직사각형 123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7" name="직사각형 126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9" name="직사각형 128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22" name="직사각형 121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4" name="직사각형 113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106" name="모서리가 둥근 직사각형 105"/>
            <p:cNvSpPr/>
            <p:nvPr/>
          </p:nvSpPr>
          <p:spPr>
            <a:xfrm>
              <a:off x="2664623" y="104065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일정관리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6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입력한 일정은 부서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 별로 색깔로 다르게 구별하며 쉽게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7256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calander.jsp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379322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일정관리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일정관리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일정 관리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0" name="Picture 2" descr="C:\Users\BIG-06\Pictures\달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78" y="1997981"/>
            <a:ext cx="5384794" cy="3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3968685" y="3127430"/>
            <a:ext cx="718380" cy="135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결혼식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716016" y="3123878"/>
            <a:ext cx="746174" cy="142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348386" y="3838314"/>
            <a:ext cx="4365965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여행</a:t>
            </a:r>
            <a:endParaRPr lang="ko-KR" altLang="en-US" sz="800" dirty="0"/>
          </a:p>
        </p:txBody>
      </p:sp>
      <p:sp>
        <p:nvSpPr>
          <p:cNvPr id="44" name="직사각형 43"/>
          <p:cNvSpPr/>
          <p:nvPr/>
        </p:nvSpPr>
        <p:spPr>
          <a:xfrm>
            <a:off x="1619671" y="4580392"/>
            <a:ext cx="2194567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</a:t>
            </a:r>
            <a:r>
              <a:rPr lang="ko-KR" altLang="en-US" sz="800" dirty="0"/>
              <a:t>여행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1472" y="1556792"/>
            <a:ext cx="165226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2018</a:t>
            </a:r>
            <a:r>
              <a:rPr lang="ko-KR" altLang="en-US" sz="1600" b="1" dirty="0"/>
              <a:t>년 </a:t>
            </a:r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46" name="이등변 삼각형 45"/>
          <p:cNvSpPr/>
          <p:nvPr/>
        </p:nvSpPr>
        <p:spPr>
          <a:xfrm rot="16200000">
            <a:off x="3175875" y="1556034"/>
            <a:ext cx="252000" cy="34006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이등변 삼각형 47"/>
          <p:cNvSpPr/>
          <p:nvPr/>
        </p:nvSpPr>
        <p:spPr>
          <a:xfrm rot="5400000">
            <a:off x="4924838" y="1557203"/>
            <a:ext cx="252000" cy="33846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18672" y="1583214"/>
            <a:ext cx="801600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일정 등록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부서 일정관리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개인 일정관리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4" name="그룹 3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7" name="그룹 46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63" name="직사각형 62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5" name="직사각형 64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6" name="직사각형 65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9" name="직사각형 48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8" name="직사각형 37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35" name="모서리가 둥근 직사각형 34"/>
            <p:cNvSpPr/>
            <p:nvPr/>
          </p:nvSpPr>
          <p:spPr>
            <a:xfrm>
              <a:off x="2664623" y="104065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일정관리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6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본인이 작성한 일정을 </a:t>
            </a:r>
            <a:r>
              <a:rPr lang="ko-KR" altLang="en-US" sz="800" dirty="0" err="1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클릭하게되면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일정에 대해선 삭제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수정 이 가능하며 다른 인원들은 읽기만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75683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calander.jsp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053631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일정관리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일정관리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일정 관리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0" name="Picture 2" descr="C:\Users\BIG-06\Pictures\달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78" y="1997981"/>
            <a:ext cx="5384794" cy="3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3968685" y="3127430"/>
            <a:ext cx="718380" cy="135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결혼식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716016" y="3123878"/>
            <a:ext cx="746174" cy="142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348386" y="3838314"/>
            <a:ext cx="4365965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여행</a:t>
            </a:r>
            <a:endParaRPr lang="ko-KR" altLang="en-US" sz="800" dirty="0"/>
          </a:p>
        </p:txBody>
      </p:sp>
      <p:sp>
        <p:nvSpPr>
          <p:cNvPr id="44" name="직사각형 43"/>
          <p:cNvSpPr/>
          <p:nvPr/>
        </p:nvSpPr>
        <p:spPr>
          <a:xfrm>
            <a:off x="1619671" y="4580392"/>
            <a:ext cx="2194567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신혼 </a:t>
            </a:r>
            <a:r>
              <a:rPr lang="ko-KR" altLang="en-US" sz="800" dirty="0"/>
              <a:t>여행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1472" y="1556792"/>
            <a:ext cx="165226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2018</a:t>
            </a:r>
            <a:r>
              <a:rPr lang="ko-KR" altLang="en-US" sz="1600" b="1" dirty="0"/>
              <a:t>년 </a:t>
            </a:r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46" name="이등변 삼각형 45"/>
          <p:cNvSpPr/>
          <p:nvPr/>
        </p:nvSpPr>
        <p:spPr>
          <a:xfrm rot="16200000">
            <a:off x="3175875" y="1556034"/>
            <a:ext cx="252000" cy="34006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이등변 삼각형 47"/>
          <p:cNvSpPr/>
          <p:nvPr/>
        </p:nvSpPr>
        <p:spPr>
          <a:xfrm rot="5400000">
            <a:off x="4924838" y="1557203"/>
            <a:ext cx="252000" cy="33846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18672" y="1583214"/>
            <a:ext cx="801600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일정 등록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부서 일정관리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개인 일정관리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411760" y="2204864"/>
            <a:ext cx="3754746" cy="3468917"/>
          </a:xfrm>
          <a:prstGeom prst="roundRect">
            <a:avLst>
              <a:gd name="adj" fmla="val 364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83071" y="2300618"/>
            <a:ext cx="3061800" cy="2448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홍길동 임직원 결혼식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559782" y="3030420"/>
            <a:ext cx="3473991" cy="208825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경기도 </a:t>
            </a:r>
            <a:r>
              <a:rPr lang="ko-KR" altLang="en-US" sz="1200" b="1" dirty="0" err="1">
                <a:solidFill>
                  <a:schemeClr val="tx1"/>
                </a:solidFill>
              </a:rPr>
              <a:t>학의회</a:t>
            </a:r>
            <a:r>
              <a:rPr lang="ko-KR" altLang="en-US" sz="1200" b="1" dirty="0">
                <a:solidFill>
                  <a:schemeClr val="tx1"/>
                </a:solidFill>
              </a:rPr>
              <a:t> 에서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새로운 프로젝트를 발표하기로 했습니다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72996" y="5223304"/>
            <a:ext cx="545761" cy="3429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847355" y="5223304"/>
            <a:ext cx="545761" cy="342900"/>
          </a:xfrm>
          <a:prstGeom prst="rect">
            <a:avLst/>
          </a:prstGeom>
          <a:gradFill flip="none" rotWithShape="1">
            <a:gsLst>
              <a:gs pos="54600">
                <a:srgbClr val="FFE8A7"/>
              </a:gs>
              <a:gs pos="0">
                <a:srgbClr val="FFC000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199283" y="5223304"/>
            <a:ext cx="545761" cy="3429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745877" y="2301882"/>
            <a:ext cx="272880" cy="24345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X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556935" y="2623040"/>
            <a:ext cx="3473991" cy="3429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639891" y="2615538"/>
            <a:ext cx="1405490" cy="3429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2018.12.11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557671" y="2615538"/>
            <a:ext cx="1378818" cy="3429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2018.12.11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21051" y="2615538"/>
            <a:ext cx="545761" cy="34290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~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72" name="그룹 71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75" name="직사각형 74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직사각형 75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0" name="직사각형 79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73" name="직사각형 72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1" name="직사각형 70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65" name="모서리가 둥근 직사각형 64"/>
            <p:cNvSpPr/>
            <p:nvPr/>
          </p:nvSpPr>
          <p:spPr>
            <a:xfrm>
              <a:off x="2664623" y="104065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일정관리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0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업무 관리는 부서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개인으로 나눠지며 업무에 관한 내용들을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월력표에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표시되어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608353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business.jsp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74339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업무관리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업무관리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업무 관리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부서 업</a:t>
            </a:r>
            <a:r>
              <a:rPr lang="ko-KR" altLang="en-US" sz="800" dirty="0">
                <a:solidFill>
                  <a:schemeClr val="tx1"/>
                </a:solidFill>
              </a:rPr>
              <a:t>무</a:t>
            </a:r>
            <a:r>
              <a:rPr lang="ko-KR" altLang="en-US" sz="800" dirty="0" smtClean="0">
                <a:solidFill>
                  <a:schemeClr val="tx1"/>
                </a:solidFill>
              </a:rPr>
              <a:t>관리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개인 업무관리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92" name="그룹 91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96" name="그룹 95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101" name="직사각형 100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4" name="직사각형 103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5" name="직사각형 104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6" name="직사각형 105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97" name="직사각형 96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5" name="직사각형 94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63" name="모서리가 둥근 직사각형 62"/>
            <p:cNvSpPr/>
            <p:nvPr/>
          </p:nvSpPr>
          <p:spPr>
            <a:xfrm>
              <a:off x="3563888" y="105273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4" name="Picture 2" descr="C:\Users\BIG-06\Pictures\달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78" y="1997981"/>
            <a:ext cx="5384794" cy="3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3351472" y="1556792"/>
            <a:ext cx="165226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2018</a:t>
            </a:r>
            <a:r>
              <a:rPr lang="ko-KR" altLang="en-US" sz="1600" b="1" dirty="0"/>
              <a:t>년 </a:t>
            </a:r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73" name="이등변 삼각형 72"/>
          <p:cNvSpPr/>
          <p:nvPr/>
        </p:nvSpPr>
        <p:spPr>
          <a:xfrm rot="16200000">
            <a:off x="3175875" y="1556034"/>
            <a:ext cx="252000" cy="34006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이등변 삼각형 73"/>
          <p:cNvSpPr/>
          <p:nvPr/>
        </p:nvSpPr>
        <p:spPr>
          <a:xfrm rot="5400000">
            <a:off x="4924838" y="1557203"/>
            <a:ext cx="252000" cy="33846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18672" y="1583214"/>
            <a:ext cx="801600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업무 </a:t>
            </a:r>
            <a:r>
              <a:rPr lang="ko-KR" altLang="en-US" sz="1100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192229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9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9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업무 등록을 클릭하면 종류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부서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)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업무를 선택 할 수 있으며 명칭과 시작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종료일을 작성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등급 설정도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85700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business.jsp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77145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업무관리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업무 관리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4" name="Picture 2" descr="C:\Users\BIG-06\Pictures\달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78" y="1997981"/>
            <a:ext cx="5384794" cy="3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2348387" y="3838314"/>
            <a:ext cx="2367630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4/4</a:t>
            </a:r>
            <a:r>
              <a:rPr lang="ko-KR" altLang="en-US" sz="800" dirty="0" smtClean="0"/>
              <a:t>분기 부서별 결과 발표</a:t>
            </a:r>
            <a:endParaRPr lang="ko-KR" alt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3351472" y="1556792"/>
            <a:ext cx="165226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2018</a:t>
            </a:r>
            <a:r>
              <a:rPr lang="ko-KR" altLang="en-US" sz="1600" b="1" dirty="0"/>
              <a:t>년 </a:t>
            </a:r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73" name="이등변 삼각형 72"/>
          <p:cNvSpPr/>
          <p:nvPr/>
        </p:nvSpPr>
        <p:spPr>
          <a:xfrm rot="16200000">
            <a:off x="3175875" y="1556034"/>
            <a:ext cx="252000" cy="34006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이등변 삼각형 73"/>
          <p:cNvSpPr/>
          <p:nvPr/>
        </p:nvSpPr>
        <p:spPr>
          <a:xfrm rot="5400000">
            <a:off x="4924838" y="1557203"/>
            <a:ext cx="252000" cy="33846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18672" y="1583214"/>
            <a:ext cx="801600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업무 </a:t>
            </a:r>
            <a:r>
              <a:rPr lang="ko-KR" altLang="en-US" sz="1100" dirty="0"/>
              <a:t>등록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545906" y="3123878"/>
            <a:ext cx="746174" cy="142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회식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4545906" y="3123878"/>
            <a:ext cx="746174" cy="142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회식</a:t>
            </a:r>
          </a:p>
        </p:txBody>
      </p:sp>
      <p:grpSp>
        <p:nvGrpSpPr>
          <p:cNvPr id="96" name="그룹 95"/>
          <p:cNvGrpSpPr/>
          <p:nvPr/>
        </p:nvGrpSpPr>
        <p:grpSpPr>
          <a:xfrm>
            <a:off x="2303748" y="1721366"/>
            <a:ext cx="3630561" cy="4348844"/>
            <a:chOff x="2267743" y="1556792"/>
            <a:chExt cx="3630561" cy="4348844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2267743" y="1556792"/>
              <a:ext cx="3630561" cy="4348844"/>
            </a:xfrm>
            <a:prstGeom prst="roundRect">
              <a:avLst>
                <a:gd name="adj" fmla="val 3646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230928" y="2314476"/>
              <a:ext cx="2513031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4/4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분기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OO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팀 결산 보고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2390996" y="3963235"/>
              <a:ext cx="3374576" cy="160544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4/4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분기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OO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팀 결산 보고 입니다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.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204795" y="5531722"/>
              <a:ext cx="545761" cy="32499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538877" y="5531722"/>
              <a:ext cx="545761" cy="3249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477676" y="1648744"/>
              <a:ext cx="272880" cy="23074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X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431332" y="1648903"/>
              <a:ext cx="3040767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업 무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등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록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384983" y="2314476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일정명칭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384983" y="2659686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시작일자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385710" y="3012960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마침일자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3223679" y="2667750"/>
              <a:ext cx="2513031" cy="232015"/>
              <a:chOff x="-3636912" y="3171500"/>
              <a:chExt cx="2513031" cy="244800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-3636912" y="3171500"/>
                <a:ext cx="2513031" cy="2448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그룹 128"/>
              <p:cNvGrpSpPr/>
              <p:nvPr/>
            </p:nvGrpSpPr>
            <p:grpSpPr>
              <a:xfrm>
                <a:off x="-3550046" y="3251744"/>
                <a:ext cx="136441" cy="105248"/>
                <a:chOff x="3491880" y="2689372"/>
                <a:chExt cx="136441" cy="105248"/>
              </a:xfrm>
            </p:grpSpPr>
            <p:sp>
              <p:nvSpPr>
                <p:cNvPr id="131" name="직사각형 130"/>
                <p:cNvSpPr/>
                <p:nvPr/>
              </p:nvSpPr>
              <p:spPr>
                <a:xfrm>
                  <a:off x="3491880" y="2708920"/>
                  <a:ext cx="136441" cy="857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2" name="그룹 131"/>
                <p:cNvGrpSpPr/>
                <p:nvPr/>
              </p:nvGrpSpPr>
              <p:grpSpPr>
                <a:xfrm>
                  <a:off x="3512179" y="2734814"/>
                  <a:ext cx="95843" cy="57722"/>
                  <a:chOff x="3851920" y="2714168"/>
                  <a:chExt cx="72008" cy="57722"/>
                </a:xfrm>
              </p:grpSpPr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51920" y="2714168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/>
                  <p:cNvCxnSpPr/>
                  <p:nvPr/>
                </p:nvCxnSpPr>
                <p:spPr>
                  <a:xfrm>
                    <a:off x="3851920" y="2734646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/>
                  <p:cNvCxnSpPr/>
                  <p:nvPr/>
                </p:nvCxnSpPr>
                <p:spPr>
                  <a:xfrm>
                    <a:off x="3851920" y="2752842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51920" y="2771890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그룹 132"/>
                <p:cNvGrpSpPr/>
                <p:nvPr/>
              </p:nvGrpSpPr>
              <p:grpSpPr>
                <a:xfrm>
                  <a:off x="3508619" y="2689372"/>
                  <a:ext cx="101086" cy="31227"/>
                  <a:chOff x="3923928" y="2696959"/>
                  <a:chExt cx="50579" cy="38454"/>
                </a:xfrm>
              </p:grpSpPr>
              <p:cxnSp>
                <p:nvCxnSpPr>
                  <p:cNvPr id="134" name="직선 연결선 133"/>
                  <p:cNvCxnSpPr/>
                  <p:nvPr/>
                </p:nvCxnSpPr>
                <p:spPr>
                  <a:xfrm>
                    <a:off x="3923928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134"/>
                  <p:cNvCxnSpPr/>
                  <p:nvPr/>
                </p:nvCxnSpPr>
                <p:spPr>
                  <a:xfrm>
                    <a:off x="3940595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직선 연결선 135"/>
                  <p:cNvCxnSpPr/>
                  <p:nvPr/>
                </p:nvCxnSpPr>
                <p:spPr>
                  <a:xfrm>
                    <a:off x="3957262" y="2699094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/>
                  <p:cNvCxnSpPr/>
                  <p:nvPr/>
                </p:nvCxnSpPr>
                <p:spPr>
                  <a:xfrm>
                    <a:off x="3974507" y="2696959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0" name="직선 연결선 129"/>
              <p:cNvCxnSpPr/>
              <p:nvPr/>
            </p:nvCxnSpPr>
            <p:spPr>
              <a:xfrm>
                <a:off x="-3320305" y="3171500"/>
                <a:ext cx="0" cy="241225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0" name="그룹 109"/>
            <p:cNvGrpSpPr/>
            <p:nvPr/>
          </p:nvGrpSpPr>
          <p:grpSpPr>
            <a:xfrm>
              <a:off x="3224406" y="3019975"/>
              <a:ext cx="2513031" cy="233065"/>
              <a:chOff x="-3636185" y="3543133"/>
              <a:chExt cx="2513031" cy="245907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-3636185" y="3544240"/>
                <a:ext cx="2513031" cy="2448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-3549612" y="3627934"/>
                <a:ext cx="136441" cy="105248"/>
                <a:chOff x="3491880" y="2689372"/>
                <a:chExt cx="136441" cy="105248"/>
              </a:xfrm>
            </p:grpSpPr>
            <p:sp>
              <p:nvSpPr>
                <p:cNvPr id="117" name="직사각형 116"/>
                <p:cNvSpPr/>
                <p:nvPr/>
              </p:nvSpPr>
              <p:spPr>
                <a:xfrm>
                  <a:off x="3491880" y="2708920"/>
                  <a:ext cx="136441" cy="857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8" name="그룹 117"/>
                <p:cNvGrpSpPr/>
                <p:nvPr/>
              </p:nvGrpSpPr>
              <p:grpSpPr>
                <a:xfrm>
                  <a:off x="3512179" y="2734814"/>
                  <a:ext cx="95843" cy="57722"/>
                  <a:chOff x="3851920" y="2714168"/>
                  <a:chExt cx="72008" cy="57722"/>
                </a:xfrm>
              </p:grpSpPr>
              <p:cxnSp>
                <p:nvCxnSpPr>
                  <p:cNvPr id="124" name="직선 연결선 123"/>
                  <p:cNvCxnSpPr/>
                  <p:nvPr/>
                </p:nvCxnSpPr>
                <p:spPr>
                  <a:xfrm>
                    <a:off x="3851920" y="2714168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/>
                  <p:cNvCxnSpPr/>
                  <p:nvPr/>
                </p:nvCxnSpPr>
                <p:spPr>
                  <a:xfrm>
                    <a:off x="3851920" y="2734646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직선 연결선 125"/>
                  <p:cNvCxnSpPr/>
                  <p:nvPr/>
                </p:nvCxnSpPr>
                <p:spPr>
                  <a:xfrm>
                    <a:off x="3851920" y="2752842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51920" y="2771890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그룹 118"/>
                <p:cNvGrpSpPr/>
                <p:nvPr/>
              </p:nvGrpSpPr>
              <p:grpSpPr>
                <a:xfrm>
                  <a:off x="3508619" y="2689372"/>
                  <a:ext cx="101086" cy="31227"/>
                  <a:chOff x="3923928" y="2696959"/>
                  <a:chExt cx="50579" cy="38454"/>
                </a:xfrm>
              </p:grpSpPr>
              <p:cxnSp>
                <p:nvCxnSpPr>
                  <p:cNvPr id="120" name="직선 연결선 119"/>
                  <p:cNvCxnSpPr/>
                  <p:nvPr/>
                </p:nvCxnSpPr>
                <p:spPr>
                  <a:xfrm>
                    <a:off x="3923928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940595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/>
                  <p:cNvCxnSpPr/>
                  <p:nvPr/>
                </p:nvCxnSpPr>
                <p:spPr>
                  <a:xfrm>
                    <a:off x="3957262" y="2699094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/>
                  <p:cNvCxnSpPr/>
                  <p:nvPr/>
                </p:nvCxnSpPr>
                <p:spPr>
                  <a:xfrm>
                    <a:off x="3974507" y="2696959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16" name="직선 연결선 115"/>
              <p:cNvCxnSpPr/>
              <p:nvPr/>
            </p:nvCxnSpPr>
            <p:spPr>
              <a:xfrm>
                <a:off x="-3325910" y="3543133"/>
                <a:ext cx="0" cy="24590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1" name="직사각형 110"/>
            <p:cNvSpPr/>
            <p:nvPr/>
          </p:nvSpPr>
          <p:spPr>
            <a:xfrm>
              <a:off x="3233994" y="1973239"/>
              <a:ext cx="2513031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팀 업 무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388049" y="1973239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라벨 종류</a:t>
              </a:r>
            </a:p>
          </p:txBody>
        </p:sp>
        <p:sp>
          <p:nvSpPr>
            <p:cNvPr id="113" name="이등변 삼각형 112"/>
            <p:cNvSpPr/>
            <p:nvPr/>
          </p:nvSpPr>
          <p:spPr>
            <a:xfrm rot="10800000">
              <a:off x="5527935" y="2016946"/>
              <a:ext cx="170416" cy="150360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2" name="직사각형 141"/>
          <p:cNvSpPr/>
          <p:nvPr/>
        </p:nvSpPr>
        <p:spPr>
          <a:xfrm>
            <a:off x="3257705" y="3629033"/>
            <a:ext cx="2513031" cy="2320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2411760" y="3629033"/>
            <a:ext cx="661760" cy="2320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둥급설정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업무관리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부서 업</a:t>
            </a:r>
            <a:r>
              <a:rPr lang="ko-KR" altLang="en-US" sz="800" dirty="0">
                <a:solidFill>
                  <a:schemeClr val="tx1"/>
                </a:solidFill>
              </a:rPr>
              <a:t>무</a:t>
            </a:r>
            <a:r>
              <a:rPr lang="ko-KR" altLang="en-US" sz="800" dirty="0" smtClean="0">
                <a:solidFill>
                  <a:schemeClr val="tx1"/>
                </a:solidFill>
              </a:rPr>
              <a:t>관리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개인 업무관리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163" name="그룹 162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165" name="그룹 164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167" name="그룹 166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170" name="직사각형 169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1" name="직사각형 170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직사각형 172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5" name="직사각형 174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68" name="직사각형 167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6" name="직사각형 165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164" name="모서리가 둥근 직사각형 163"/>
            <p:cNvSpPr/>
            <p:nvPr/>
          </p:nvSpPr>
          <p:spPr>
            <a:xfrm>
              <a:off x="3563888" y="105273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81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9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9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업무 등록을 클릭하면 종류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부서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)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업무를 선택 할 수 있으며 명칭과 시작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/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종료일을 작성 할 수 있다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등급 설정도 가능하다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298666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business.jsp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06217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업무관리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업무 관리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4" name="Picture 2" descr="C:\Users\BIG-06\Pictures\달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78" y="1997981"/>
            <a:ext cx="5384794" cy="3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2348387" y="3838314"/>
            <a:ext cx="2367630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4/4</a:t>
            </a:r>
            <a:r>
              <a:rPr lang="ko-KR" altLang="en-US" sz="800" dirty="0" smtClean="0"/>
              <a:t>분기 부서별 결과 발표</a:t>
            </a:r>
            <a:endParaRPr lang="ko-KR" alt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3351472" y="1556792"/>
            <a:ext cx="165226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2018</a:t>
            </a:r>
            <a:r>
              <a:rPr lang="ko-KR" altLang="en-US" sz="1600" b="1" dirty="0"/>
              <a:t>년 </a:t>
            </a:r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73" name="이등변 삼각형 72"/>
          <p:cNvSpPr/>
          <p:nvPr/>
        </p:nvSpPr>
        <p:spPr>
          <a:xfrm rot="16200000">
            <a:off x="3175875" y="1556034"/>
            <a:ext cx="252000" cy="34006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이등변 삼각형 73"/>
          <p:cNvSpPr/>
          <p:nvPr/>
        </p:nvSpPr>
        <p:spPr>
          <a:xfrm rot="5400000">
            <a:off x="4924838" y="1557203"/>
            <a:ext cx="252000" cy="33846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18672" y="1583214"/>
            <a:ext cx="801600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업무 </a:t>
            </a:r>
            <a:r>
              <a:rPr lang="ko-KR" altLang="en-US" sz="1100" dirty="0"/>
              <a:t>등록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545906" y="3123878"/>
            <a:ext cx="746174" cy="142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회식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4545906" y="3123878"/>
            <a:ext cx="746174" cy="1428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회식</a:t>
            </a:r>
          </a:p>
        </p:txBody>
      </p:sp>
      <p:grpSp>
        <p:nvGrpSpPr>
          <p:cNvPr id="96" name="그룹 95"/>
          <p:cNvGrpSpPr/>
          <p:nvPr/>
        </p:nvGrpSpPr>
        <p:grpSpPr>
          <a:xfrm>
            <a:off x="2303748" y="1721366"/>
            <a:ext cx="3630561" cy="4348844"/>
            <a:chOff x="2267743" y="1556792"/>
            <a:chExt cx="3630561" cy="4348844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2267743" y="1556792"/>
              <a:ext cx="3630561" cy="4348844"/>
            </a:xfrm>
            <a:prstGeom prst="roundRect">
              <a:avLst>
                <a:gd name="adj" fmla="val 3646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230928" y="2314476"/>
              <a:ext cx="2513031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</a:rPr>
                <a:t>4/4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분기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OO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팀 결산 보고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2390996" y="3963235"/>
              <a:ext cx="3374576" cy="160544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홍길동 대리가 결혼을 합니다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.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204795" y="5531722"/>
              <a:ext cx="545761" cy="32499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538877" y="5531722"/>
              <a:ext cx="545761" cy="324992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chemeClr val="bg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477676" y="1648744"/>
              <a:ext cx="272880" cy="23074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X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431332" y="1648903"/>
              <a:ext cx="3040767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업 무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등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록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384983" y="2314476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일정명칭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384983" y="2659686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시작일자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385710" y="3012960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마침일자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3223679" y="2667750"/>
              <a:ext cx="2513031" cy="232015"/>
              <a:chOff x="-3636912" y="3171500"/>
              <a:chExt cx="2513031" cy="244800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-3636912" y="3171500"/>
                <a:ext cx="2513031" cy="2448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그룹 128"/>
              <p:cNvGrpSpPr/>
              <p:nvPr/>
            </p:nvGrpSpPr>
            <p:grpSpPr>
              <a:xfrm>
                <a:off x="-3550046" y="3251744"/>
                <a:ext cx="136441" cy="105248"/>
                <a:chOff x="3491880" y="2689372"/>
                <a:chExt cx="136441" cy="105248"/>
              </a:xfrm>
            </p:grpSpPr>
            <p:sp>
              <p:nvSpPr>
                <p:cNvPr id="131" name="직사각형 130"/>
                <p:cNvSpPr/>
                <p:nvPr/>
              </p:nvSpPr>
              <p:spPr>
                <a:xfrm>
                  <a:off x="3491880" y="2708920"/>
                  <a:ext cx="136441" cy="857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2" name="그룹 131"/>
                <p:cNvGrpSpPr/>
                <p:nvPr/>
              </p:nvGrpSpPr>
              <p:grpSpPr>
                <a:xfrm>
                  <a:off x="3512179" y="2734814"/>
                  <a:ext cx="95843" cy="57722"/>
                  <a:chOff x="3851920" y="2714168"/>
                  <a:chExt cx="72008" cy="57722"/>
                </a:xfrm>
              </p:grpSpPr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51920" y="2714168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/>
                  <p:cNvCxnSpPr/>
                  <p:nvPr/>
                </p:nvCxnSpPr>
                <p:spPr>
                  <a:xfrm>
                    <a:off x="3851920" y="2734646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/>
                  <p:cNvCxnSpPr/>
                  <p:nvPr/>
                </p:nvCxnSpPr>
                <p:spPr>
                  <a:xfrm>
                    <a:off x="3851920" y="2752842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51920" y="2771890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그룹 132"/>
                <p:cNvGrpSpPr/>
                <p:nvPr/>
              </p:nvGrpSpPr>
              <p:grpSpPr>
                <a:xfrm>
                  <a:off x="3508619" y="2689372"/>
                  <a:ext cx="101086" cy="31227"/>
                  <a:chOff x="3923928" y="2696959"/>
                  <a:chExt cx="50579" cy="38454"/>
                </a:xfrm>
              </p:grpSpPr>
              <p:cxnSp>
                <p:nvCxnSpPr>
                  <p:cNvPr id="134" name="직선 연결선 133"/>
                  <p:cNvCxnSpPr/>
                  <p:nvPr/>
                </p:nvCxnSpPr>
                <p:spPr>
                  <a:xfrm>
                    <a:off x="3923928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134"/>
                  <p:cNvCxnSpPr/>
                  <p:nvPr/>
                </p:nvCxnSpPr>
                <p:spPr>
                  <a:xfrm>
                    <a:off x="3940595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직선 연결선 135"/>
                  <p:cNvCxnSpPr/>
                  <p:nvPr/>
                </p:nvCxnSpPr>
                <p:spPr>
                  <a:xfrm>
                    <a:off x="3957262" y="2699094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직선 연결선 136"/>
                  <p:cNvCxnSpPr/>
                  <p:nvPr/>
                </p:nvCxnSpPr>
                <p:spPr>
                  <a:xfrm>
                    <a:off x="3974507" y="2696959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0" name="직선 연결선 129"/>
              <p:cNvCxnSpPr/>
              <p:nvPr/>
            </p:nvCxnSpPr>
            <p:spPr>
              <a:xfrm>
                <a:off x="-3320305" y="3171500"/>
                <a:ext cx="0" cy="241225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10" name="그룹 109"/>
            <p:cNvGrpSpPr/>
            <p:nvPr/>
          </p:nvGrpSpPr>
          <p:grpSpPr>
            <a:xfrm>
              <a:off x="3224406" y="3019975"/>
              <a:ext cx="2513031" cy="233065"/>
              <a:chOff x="-3636185" y="3543133"/>
              <a:chExt cx="2513031" cy="245907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-3636185" y="3544240"/>
                <a:ext cx="2513031" cy="2448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-3549612" y="3627934"/>
                <a:ext cx="136441" cy="105248"/>
                <a:chOff x="3491880" y="2689372"/>
                <a:chExt cx="136441" cy="105248"/>
              </a:xfrm>
            </p:grpSpPr>
            <p:sp>
              <p:nvSpPr>
                <p:cNvPr id="117" name="직사각형 116"/>
                <p:cNvSpPr/>
                <p:nvPr/>
              </p:nvSpPr>
              <p:spPr>
                <a:xfrm>
                  <a:off x="3491880" y="2708920"/>
                  <a:ext cx="136441" cy="857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8" name="그룹 117"/>
                <p:cNvGrpSpPr/>
                <p:nvPr/>
              </p:nvGrpSpPr>
              <p:grpSpPr>
                <a:xfrm>
                  <a:off x="3512179" y="2734814"/>
                  <a:ext cx="95843" cy="57722"/>
                  <a:chOff x="3851920" y="2714168"/>
                  <a:chExt cx="72008" cy="57722"/>
                </a:xfrm>
              </p:grpSpPr>
              <p:cxnSp>
                <p:nvCxnSpPr>
                  <p:cNvPr id="124" name="직선 연결선 123"/>
                  <p:cNvCxnSpPr/>
                  <p:nvPr/>
                </p:nvCxnSpPr>
                <p:spPr>
                  <a:xfrm>
                    <a:off x="3851920" y="2714168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/>
                  <p:cNvCxnSpPr/>
                  <p:nvPr/>
                </p:nvCxnSpPr>
                <p:spPr>
                  <a:xfrm>
                    <a:off x="3851920" y="2734646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직선 연결선 125"/>
                  <p:cNvCxnSpPr/>
                  <p:nvPr/>
                </p:nvCxnSpPr>
                <p:spPr>
                  <a:xfrm>
                    <a:off x="3851920" y="2752842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51920" y="2771890"/>
                    <a:ext cx="72008" cy="0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그룹 118"/>
                <p:cNvGrpSpPr/>
                <p:nvPr/>
              </p:nvGrpSpPr>
              <p:grpSpPr>
                <a:xfrm>
                  <a:off x="3508619" y="2689372"/>
                  <a:ext cx="101086" cy="31227"/>
                  <a:chOff x="3923928" y="2696959"/>
                  <a:chExt cx="50579" cy="38454"/>
                </a:xfrm>
              </p:grpSpPr>
              <p:cxnSp>
                <p:nvCxnSpPr>
                  <p:cNvPr id="120" name="직선 연결선 119"/>
                  <p:cNvCxnSpPr/>
                  <p:nvPr/>
                </p:nvCxnSpPr>
                <p:spPr>
                  <a:xfrm>
                    <a:off x="3923928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940595" y="2698971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/>
                  <p:cNvCxnSpPr/>
                  <p:nvPr/>
                </p:nvCxnSpPr>
                <p:spPr>
                  <a:xfrm>
                    <a:off x="3957262" y="2699094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/>
                  <p:cNvCxnSpPr/>
                  <p:nvPr/>
                </p:nvCxnSpPr>
                <p:spPr>
                  <a:xfrm>
                    <a:off x="3974507" y="2696959"/>
                    <a:ext cx="0" cy="36319"/>
                  </a:xfrm>
                  <a:prstGeom prst="line">
                    <a:avLst/>
                  </a:prstGeom>
                  <a:ln w="1587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16" name="직선 연결선 115"/>
              <p:cNvCxnSpPr/>
              <p:nvPr/>
            </p:nvCxnSpPr>
            <p:spPr>
              <a:xfrm>
                <a:off x="-3325910" y="3543133"/>
                <a:ext cx="0" cy="245907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1" name="직사각형 110"/>
            <p:cNvSpPr/>
            <p:nvPr/>
          </p:nvSpPr>
          <p:spPr>
            <a:xfrm>
              <a:off x="3233994" y="1973239"/>
              <a:ext cx="2513031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팀 업 무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388049" y="1973239"/>
              <a:ext cx="661760" cy="23201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라벨 종류</a:t>
              </a:r>
            </a:p>
          </p:txBody>
        </p:sp>
        <p:sp>
          <p:nvSpPr>
            <p:cNvPr id="113" name="이등변 삼각형 112"/>
            <p:cNvSpPr/>
            <p:nvPr/>
          </p:nvSpPr>
          <p:spPr>
            <a:xfrm rot="10800000">
              <a:off x="5527935" y="2016946"/>
              <a:ext cx="170416" cy="150360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2" name="직사각형 141"/>
          <p:cNvSpPr/>
          <p:nvPr/>
        </p:nvSpPr>
        <p:spPr>
          <a:xfrm>
            <a:off x="3257705" y="3629033"/>
            <a:ext cx="2513031" cy="2320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팀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2411760" y="3629033"/>
            <a:ext cx="661760" cy="2320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둥급설정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3" t="29371" r="45022" b="48593"/>
          <a:stretch/>
        </p:blipFill>
        <p:spPr bwMode="auto">
          <a:xfrm>
            <a:off x="3290159" y="3094360"/>
            <a:ext cx="2517549" cy="194620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업무관리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부서 업</a:t>
            </a:r>
            <a:r>
              <a:rPr lang="ko-KR" altLang="en-US" sz="800" dirty="0">
                <a:solidFill>
                  <a:schemeClr val="tx1"/>
                </a:solidFill>
              </a:rPr>
              <a:t>무</a:t>
            </a:r>
            <a:r>
              <a:rPr lang="ko-KR" altLang="en-US" sz="800" dirty="0" smtClean="0">
                <a:solidFill>
                  <a:schemeClr val="tx1"/>
                </a:solidFill>
              </a:rPr>
              <a:t>관리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개인 업무관리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83" name="그룹 82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85" name="그룹 84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91" name="직사각형 90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3" name="직사각형 92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9" name="직사각형 88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6" name="직사각형 85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84" name="모서리가 둥근 직사각형 83"/>
            <p:cNvSpPr/>
            <p:nvPr/>
          </p:nvSpPr>
          <p:spPr>
            <a:xfrm>
              <a:off x="3563888" y="105273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7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작성이 완료되면 부서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개인별로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월력표에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표시되는 색깔이 다르며 보다 쉽게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165707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business.jsp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727803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업무관리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23528" y="2204864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업무 관리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4" name="Picture 2" descr="C:\Users\BIG-06\Pictures\달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78" y="1997981"/>
            <a:ext cx="5384794" cy="380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2348387" y="3838314"/>
            <a:ext cx="2367630" cy="14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4/4</a:t>
            </a:r>
            <a:r>
              <a:rPr lang="ko-KR" altLang="en-US" sz="800" dirty="0" smtClean="0"/>
              <a:t>분기 부서별 결과 발표</a:t>
            </a:r>
            <a:endParaRPr lang="ko-KR" alt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3351472" y="1556792"/>
            <a:ext cx="1652267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2018</a:t>
            </a:r>
            <a:r>
              <a:rPr lang="ko-KR" altLang="en-US" sz="1600" b="1" dirty="0"/>
              <a:t>년 </a:t>
            </a:r>
            <a:r>
              <a:rPr lang="en-US" altLang="ko-KR" sz="1600" b="1" dirty="0" smtClean="0"/>
              <a:t>12</a:t>
            </a:r>
            <a:r>
              <a:rPr lang="ko-KR" altLang="en-US" sz="1600" b="1" dirty="0" smtClean="0"/>
              <a:t>월</a:t>
            </a:r>
            <a:endParaRPr lang="ko-KR" altLang="en-US" sz="1600" b="1" dirty="0"/>
          </a:p>
        </p:txBody>
      </p:sp>
      <p:sp>
        <p:nvSpPr>
          <p:cNvPr id="73" name="이등변 삼각형 72"/>
          <p:cNvSpPr/>
          <p:nvPr/>
        </p:nvSpPr>
        <p:spPr>
          <a:xfrm rot="16200000">
            <a:off x="3175875" y="1556034"/>
            <a:ext cx="252000" cy="34006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4" name="이등변 삼각형 73"/>
          <p:cNvSpPr/>
          <p:nvPr/>
        </p:nvSpPr>
        <p:spPr>
          <a:xfrm rot="5400000">
            <a:off x="4924838" y="1557203"/>
            <a:ext cx="252000" cy="33846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218672" y="1583214"/>
            <a:ext cx="801600" cy="26161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업무 </a:t>
            </a:r>
            <a:r>
              <a:rPr lang="ko-KR" altLang="en-US" sz="1100" dirty="0"/>
              <a:t>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팀 업무관리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249289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부서 업</a:t>
            </a:r>
            <a:r>
              <a:rPr lang="ko-KR" altLang="en-US" sz="800" dirty="0">
                <a:solidFill>
                  <a:schemeClr val="tx1"/>
                </a:solidFill>
              </a:rPr>
              <a:t>무</a:t>
            </a:r>
            <a:r>
              <a:rPr lang="ko-KR" altLang="en-US" sz="800" dirty="0" smtClean="0">
                <a:solidFill>
                  <a:schemeClr val="tx1"/>
                </a:solidFill>
              </a:rPr>
              <a:t>관리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67544" y="3079948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개인 업무관리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4" name="그룹 3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39" name="그룹 38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42" name="직사각형 41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6" name="직사각형 45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직사각형 46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0" name="직사각형 39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8" name="직사각형 37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35" name="모서리가 둥근 직사각형 34"/>
            <p:cNvSpPr/>
            <p:nvPr/>
          </p:nvSpPr>
          <p:spPr>
            <a:xfrm>
              <a:off x="3563888" y="1052736"/>
              <a:ext cx="792088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8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주소록 메뉴를 클릭 하면 임직원에 대한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조직도를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확인할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임직원의 이름을 클릭하게 되면 상세내역을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943711"/>
              </p:ext>
            </p:extLst>
          </p:nvPr>
        </p:nvGraphicFramePr>
        <p:xfrm>
          <a:off x="7236296" y="640700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address.jsp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732282"/>
              </p:ext>
            </p:extLst>
          </p:nvPr>
        </p:nvGraphicFramePr>
        <p:xfrm>
          <a:off x="211518" y="116632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주소록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주소록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70" name="그룹 69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73" name="그룹 72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75" name="그룹 74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0" name="직사각형 79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1" name="직사각형 80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2" name="직사각형 81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76" name="직사각형 75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4" name="직사각형 73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4391145" y="1055215"/>
              <a:ext cx="687493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주소록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318798" y="219240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주소록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09" y="1489245"/>
            <a:ext cx="5711966" cy="9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477176" y="2192406"/>
            <a:ext cx="91355" cy="1025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403209" y="2397443"/>
            <a:ext cx="5711965" cy="371881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389430" y="2120399"/>
            <a:ext cx="5711966" cy="3834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조직도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15477" y="2164119"/>
            <a:ext cx="712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83102" y="2181336"/>
            <a:ext cx="712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연락처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02857" y="2164119"/>
            <a:ext cx="712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직책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636487" y="1900085"/>
            <a:ext cx="776929" cy="17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460197" y="2625674"/>
            <a:ext cx="5612850" cy="2963566"/>
            <a:chOff x="1460197" y="2591326"/>
            <a:chExt cx="5612850" cy="2963566"/>
          </a:xfrm>
        </p:grpSpPr>
        <p:sp>
          <p:nvSpPr>
            <p:cNvPr id="45" name="TextBox 44"/>
            <p:cNvSpPr txBox="1"/>
            <p:nvPr/>
          </p:nvSpPr>
          <p:spPr>
            <a:xfrm>
              <a:off x="6020188" y="3331933"/>
              <a:ext cx="10528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010-0101-1111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20188" y="4076843"/>
              <a:ext cx="10528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010-0101-1111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20188" y="4492134"/>
              <a:ext cx="10528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010-0101-2222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017931" y="5223814"/>
              <a:ext cx="10528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010-4099-2603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460197" y="2591326"/>
              <a:ext cx="4487267" cy="2963566"/>
              <a:chOff x="1460197" y="2591326"/>
              <a:chExt cx="4487267" cy="2963566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197" y="2591326"/>
                <a:ext cx="351483" cy="351483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1784668" y="2636262"/>
                <a:ext cx="16182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/>
                  <a:t>우리회사 역사 짱 깊어</a:t>
                </a:r>
                <a:endParaRPr lang="ko-KR" altLang="en-US" sz="1100" dirty="0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2232" y="2919467"/>
                <a:ext cx="351483" cy="351483"/>
              </a:xfrm>
              <a:prstGeom prst="rect">
                <a:avLst/>
              </a:prstGeom>
            </p:spPr>
          </p:pic>
          <p:cxnSp>
            <p:nvCxnSpPr>
              <p:cNvPr id="33" name="꺾인 연결선 32"/>
              <p:cNvCxnSpPr>
                <a:stCxn id="30" idx="2"/>
                <a:endCxn id="32" idx="1"/>
              </p:cNvCxnSpPr>
              <p:nvPr/>
            </p:nvCxnSpPr>
            <p:spPr>
              <a:xfrm rot="16200000" flipH="1">
                <a:off x="1657885" y="2920862"/>
                <a:ext cx="152400" cy="196293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2258177" y="2964404"/>
                <a:ext cx="7126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err="1" smtClean="0"/>
                  <a:t>경영부</a:t>
                </a:r>
                <a:endParaRPr lang="ko-KR" altLang="en-US" sz="1100" dirty="0"/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2232" y="3639720"/>
                <a:ext cx="351483" cy="351483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1680" y="4722966"/>
                <a:ext cx="351483" cy="351483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8725" y="3270949"/>
                <a:ext cx="360000" cy="360000"/>
              </a:xfrm>
              <a:prstGeom prst="rect">
                <a:avLst/>
              </a:prstGeom>
            </p:spPr>
          </p:pic>
          <p:cxnSp>
            <p:nvCxnSpPr>
              <p:cNvPr id="38" name="꺾인 연결선 37"/>
              <p:cNvCxnSpPr>
                <a:stCxn id="32" idx="2"/>
                <a:endCxn id="37" idx="1"/>
              </p:cNvCxnSpPr>
              <p:nvPr/>
            </p:nvCxnSpPr>
            <p:spPr>
              <a:xfrm rot="16200000" flipH="1">
                <a:off x="2033350" y="3245573"/>
                <a:ext cx="179999" cy="230751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2593780" y="3331933"/>
                <a:ext cx="95312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/>
                  <a:t>홍길동</a:t>
                </a:r>
                <a:endParaRPr lang="ko-KR" altLang="en-US" sz="9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906949" y="3331933"/>
                <a:ext cx="71266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/>
                  <a:t>사장</a:t>
                </a:r>
                <a:endParaRPr lang="en-US" altLang="ko-KR" sz="900" dirty="0" smtClean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016725" y="3331933"/>
                <a:ext cx="87621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smtClean="0"/>
                  <a:t>Jsp@gw.com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258177" y="3709314"/>
                <a:ext cx="7126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/>
                  <a:t>개발</a:t>
                </a:r>
                <a:r>
                  <a:rPr lang="ko-KR" altLang="en-US" sz="1100" dirty="0"/>
                  <a:t>부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593780" y="4076843"/>
                <a:ext cx="95312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err="1" smtClean="0"/>
                  <a:t>강다니</a:t>
                </a:r>
                <a:r>
                  <a:rPr lang="ko-KR" altLang="en-US" sz="900" dirty="0" err="1"/>
                  <a:t>엘</a:t>
                </a:r>
                <a:endParaRPr lang="ko-KR" altLang="en-US" sz="9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906949" y="4076843"/>
                <a:ext cx="71266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/>
                  <a:t>부</a:t>
                </a:r>
                <a:r>
                  <a:rPr lang="ko-KR" altLang="en-US" sz="900" dirty="0"/>
                  <a:t>장</a:t>
                </a:r>
                <a:endParaRPr lang="en-US" altLang="ko-KR" sz="900" dirty="0" smtClean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962195" y="4076843"/>
                <a:ext cx="9852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smtClean="0"/>
                  <a:t>gcdc@gw.com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593780" y="4492134"/>
                <a:ext cx="95312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err="1" smtClean="0"/>
                  <a:t>이다니</a:t>
                </a:r>
                <a:r>
                  <a:rPr lang="ko-KR" altLang="en-US" sz="900" dirty="0" err="1"/>
                  <a:t>엘</a:t>
                </a:r>
                <a:endParaRPr lang="ko-KR" altLang="en-US" sz="9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906949" y="4492134"/>
                <a:ext cx="71266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/>
                  <a:t>차</a:t>
                </a:r>
                <a:r>
                  <a:rPr lang="ko-KR" altLang="en-US" sz="900" dirty="0" smtClean="0"/>
                  <a:t>장</a:t>
                </a:r>
                <a:endParaRPr lang="en-US" altLang="ko-KR" sz="900" dirty="0" smtClean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962195" y="4492134"/>
                <a:ext cx="9852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smtClean="0"/>
                  <a:t>guds@gw.com</a:t>
                </a:r>
              </a:p>
            </p:txBody>
          </p:sp>
          <p:cxnSp>
            <p:nvCxnSpPr>
              <p:cNvPr id="57" name="꺾인 연결선 56"/>
              <p:cNvCxnSpPr>
                <a:stCxn id="35" idx="2"/>
                <a:endCxn id="69" idx="1"/>
              </p:cNvCxnSpPr>
              <p:nvPr/>
            </p:nvCxnSpPr>
            <p:spPr>
              <a:xfrm rot="16200000" flipH="1">
                <a:off x="2032644" y="3966532"/>
                <a:ext cx="201056" cy="250397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꺾인 연결선 57"/>
              <p:cNvCxnSpPr>
                <a:stCxn id="35" idx="2"/>
                <a:endCxn id="71" idx="1"/>
              </p:cNvCxnSpPr>
              <p:nvPr/>
            </p:nvCxnSpPr>
            <p:spPr>
              <a:xfrm rot="16200000" flipH="1">
                <a:off x="1812258" y="4186918"/>
                <a:ext cx="641635" cy="250203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2591523" y="5223814"/>
                <a:ext cx="95312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/>
                  <a:t>김형</a:t>
                </a:r>
                <a:r>
                  <a:rPr lang="ko-KR" altLang="en-US" sz="900" dirty="0"/>
                  <a:t>범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904692" y="5223814"/>
                <a:ext cx="71266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/>
                  <a:t>사</a:t>
                </a:r>
                <a:r>
                  <a:rPr lang="ko-KR" altLang="en-US" sz="900" dirty="0"/>
                  <a:t>원</a:t>
                </a:r>
                <a:endParaRPr lang="en-US" altLang="ko-KR" sz="900" dirty="0" smtClean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959938" y="5223814"/>
                <a:ext cx="98526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smtClean="0"/>
                  <a:t>ssm@gw.com</a:t>
                </a:r>
              </a:p>
            </p:txBody>
          </p:sp>
          <p:cxnSp>
            <p:nvCxnSpPr>
              <p:cNvPr id="64" name="꺾인 연결선 63"/>
              <p:cNvCxnSpPr>
                <a:stCxn id="36" idx="2"/>
                <a:endCxn id="67" idx="1"/>
              </p:cNvCxnSpPr>
              <p:nvPr/>
            </p:nvCxnSpPr>
            <p:spPr>
              <a:xfrm rot="16200000" flipH="1">
                <a:off x="1962853" y="5099017"/>
                <a:ext cx="300443" cy="251305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258177" y="4812838"/>
                <a:ext cx="7126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/>
                  <a:t>연구부</a:t>
                </a:r>
                <a:endParaRPr lang="ko-KR" altLang="en-US" sz="1100" dirty="0"/>
              </a:p>
            </p:txBody>
          </p: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8727" y="5194892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8371" y="401225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8177" y="4452838"/>
                <a:ext cx="360000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31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4.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메뉴구조도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60909" y="1379050"/>
            <a:ext cx="7565032" cy="4642238"/>
            <a:chOff x="683568" y="567912"/>
            <a:chExt cx="8064896" cy="5237352"/>
          </a:xfrm>
        </p:grpSpPr>
        <p:sp>
          <p:nvSpPr>
            <p:cNvPr id="6" name="직사각형 5"/>
            <p:cNvSpPr/>
            <p:nvPr/>
          </p:nvSpPr>
          <p:spPr>
            <a:xfrm>
              <a:off x="1547664" y="1052736"/>
              <a:ext cx="683783" cy="397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/>
                <a:t>전자결제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448056" y="1052736"/>
              <a:ext cx="683783" cy="397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/>
                <a:t>일정보기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30108" y="1052736"/>
              <a:ext cx="683783" cy="397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/>
                <a:t>게시판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184360" y="1052736"/>
              <a:ext cx="683783" cy="397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/>
                <a:t>메시지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87206" y="4039502"/>
              <a:ext cx="683783" cy="397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/>
                <a:t>마이페이지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83568" y="1052736"/>
              <a:ext cx="683783" cy="397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/>
                <a:t>홈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83568" y="567912"/>
              <a:ext cx="8064896" cy="3408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대시보드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75656" y="1663238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기안 상신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75656" y="2060848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기안 반려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475656" y="2455326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결재 완료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58309" y="1628800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공지사항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58309" y="2023278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자유</a:t>
              </a:r>
            </a:p>
            <a:p>
              <a:pPr algn="ctr">
                <a:defRPr/>
              </a:pPr>
              <a:r>
                <a:rPr lang="ko-KR" altLang="en-US" sz="900" b="1"/>
                <a:t>게시판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12770" y="2023278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메시지 </a:t>
              </a:r>
            </a:p>
            <a:p>
              <a:pPr algn="ctr">
                <a:defRPr/>
              </a:pPr>
              <a:r>
                <a:rPr lang="ko-KR" altLang="en-US" sz="900" b="1"/>
                <a:t>수신함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112770" y="1628800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메시지</a:t>
              </a:r>
            </a:p>
            <a:p>
              <a:pPr algn="ctr">
                <a:defRPr/>
              </a:pPr>
              <a:r>
                <a:rPr lang="ko-KR" altLang="en-US" sz="900" b="1"/>
                <a:t>작성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115616" y="4615567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개인 정보</a:t>
              </a:r>
            </a:p>
          </p:txBody>
        </p:sp>
        <p:cxnSp>
          <p:nvCxnSpPr>
            <p:cNvPr id="21" name="직선 연결선 20"/>
            <p:cNvCxnSpPr>
              <a:stCxn id="6" idx="2"/>
              <a:endCxn id="13" idx="0"/>
            </p:cNvCxnSpPr>
            <p:nvPr/>
          </p:nvCxnSpPr>
          <p:spPr>
            <a:xfrm rot="5400000">
              <a:off x="1783004" y="1556687"/>
              <a:ext cx="212893" cy="20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8" idx="2"/>
              <a:endCxn id="16" idx="0"/>
            </p:cNvCxnSpPr>
            <p:nvPr/>
          </p:nvCxnSpPr>
          <p:spPr>
            <a:xfrm rot="5400000">
              <a:off x="4482772" y="1539572"/>
              <a:ext cx="17845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9" idx="2"/>
              <a:endCxn id="19" idx="0"/>
            </p:cNvCxnSpPr>
            <p:nvPr/>
          </p:nvCxnSpPr>
          <p:spPr>
            <a:xfrm rot="16200000" flipH="1">
              <a:off x="5437129" y="1539468"/>
              <a:ext cx="178454" cy="20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0" idx="2"/>
              <a:endCxn id="20" idx="0"/>
            </p:cNvCxnSpPr>
            <p:nvPr/>
          </p:nvCxnSpPr>
          <p:spPr>
            <a:xfrm rot="16200000" flipH="1">
              <a:off x="1439975" y="4526235"/>
              <a:ext cx="178454" cy="20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899592" y="3535446"/>
              <a:ext cx="2376264" cy="39760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대시보드</a:t>
              </a:r>
              <a:r>
                <a:rPr lang="en-US" altLang="ko-KR" sz="900" b="1"/>
                <a:t> (</a:t>
              </a:r>
              <a:r>
                <a:rPr lang="ko-KR" altLang="en-US" sz="900" b="1"/>
                <a:t>임직원</a:t>
              </a:r>
              <a:r>
                <a:rPr lang="en-US" altLang="ko-KR" sz="900" b="1"/>
                <a:t>) 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47864" y="1052736"/>
              <a:ext cx="683783" cy="397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/>
                <a:t>문서관리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76466" y="1628800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일정 등록</a:t>
              </a:r>
            </a:p>
          </p:txBody>
        </p:sp>
        <p:cxnSp>
          <p:nvCxnSpPr>
            <p:cNvPr id="28" name="직선 연결선 27"/>
            <p:cNvCxnSpPr>
              <a:stCxn id="7" idx="2"/>
              <a:endCxn id="27" idx="0"/>
            </p:cNvCxnSpPr>
            <p:nvPr/>
          </p:nvCxnSpPr>
          <p:spPr>
            <a:xfrm rot="16200000" flipH="1">
              <a:off x="2700825" y="1539468"/>
              <a:ext cx="178454" cy="20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2376466" y="2023278"/>
              <a:ext cx="827381" cy="39760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b="1"/>
                <a:t>일정</a:t>
              </a:r>
            </a:p>
            <a:p>
              <a:pPr algn="ctr">
                <a:defRPr/>
              </a:pPr>
              <a:r>
                <a:rPr lang="ko-KR" altLang="en-US" sz="900" b="1"/>
                <a:t> 수정</a:t>
              </a:r>
              <a:r>
                <a:rPr lang="en-US" altLang="ko-KR" sz="900" b="1"/>
                <a:t>/</a:t>
              </a:r>
              <a:r>
                <a:rPr lang="ko-KR" altLang="en-US" sz="900" b="1"/>
                <a:t>삭제</a:t>
              </a:r>
            </a:p>
          </p:txBody>
        </p:sp>
        <p:cxnSp>
          <p:nvCxnSpPr>
            <p:cNvPr id="30" name="직선 연결선 61"/>
            <p:cNvCxnSpPr>
              <a:stCxn id="26" idx="2"/>
              <a:endCxn id="31" idx="0"/>
            </p:cNvCxnSpPr>
            <p:nvPr/>
          </p:nvCxnSpPr>
          <p:spPr>
            <a:xfrm rot="5400000">
              <a:off x="3600423" y="1539468"/>
              <a:ext cx="178454" cy="209"/>
            </a:xfrm>
            <a:prstGeom prst="line">
              <a:avLst/>
            </a:prstGeom>
            <a:noFill/>
            <a:ln w="22225" cap="flat" cmpd="sng" algn="ctr">
              <a:solidFill>
                <a:srgbClr val="4A7EBB">
                  <a:alpha val="100000"/>
                </a:srgbClr>
              </a:solidFill>
              <a:prstDash val="solid"/>
            </a:ln>
          </p:spPr>
        </p:cxnSp>
        <p:sp>
          <p:nvSpPr>
            <p:cNvPr id="31" name="직사각형 60"/>
            <p:cNvSpPr/>
            <p:nvPr/>
          </p:nvSpPr>
          <p:spPr>
            <a:xfrm>
              <a:off x="3275856" y="1628800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회사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문서함</a:t>
              </a:r>
            </a:p>
          </p:txBody>
        </p:sp>
        <p:sp>
          <p:nvSpPr>
            <p:cNvPr id="32" name="직사각형 60"/>
            <p:cNvSpPr/>
            <p:nvPr/>
          </p:nvSpPr>
          <p:spPr>
            <a:xfrm>
              <a:off x="3275856" y="242088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개인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문서함</a:t>
              </a:r>
            </a:p>
          </p:txBody>
        </p:sp>
        <p:sp>
          <p:nvSpPr>
            <p:cNvPr id="33" name="직사각형 60"/>
            <p:cNvSpPr/>
            <p:nvPr/>
          </p:nvSpPr>
          <p:spPr>
            <a:xfrm>
              <a:off x="3275856" y="202327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팀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문서함</a:t>
              </a:r>
            </a:p>
          </p:txBody>
        </p:sp>
        <p:sp>
          <p:nvSpPr>
            <p:cNvPr id="34" name="직사각형 27"/>
            <p:cNvSpPr/>
            <p:nvPr/>
          </p:nvSpPr>
          <p:spPr>
            <a:xfrm>
              <a:off x="5112770" y="242088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메시지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발신함</a:t>
              </a:r>
            </a:p>
          </p:txBody>
        </p:sp>
        <p:sp>
          <p:nvSpPr>
            <p:cNvPr id="35" name="직사각형 28"/>
            <p:cNvSpPr/>
            <p:nvPr/>
          </p:nvSpPr>
          <p:spPr>
            <a:xfrm>
              <a:off x="1115616" y="5013176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개인의 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활동내역</a:t>
              </a:r>
            </a:p>
          </p:txBody>
        </p:sp>
        <p:sp>
          <p:nvSpPr>
            <p:cNvPr id="36" name="직사각형 9"/>
            <p:cNvSpPr/>
            <p:nvPr/>
          </p:nvSpPr>
          <p:spPr>
            <a:xfrm>
              <a:off x="6120464" y="1052736"/>
              <a:ext cx="683783" cy="397609"/>
            </a:xfrm>
            <a:prstGeom prst="rect">
              <a:avLst/>
            </a:prstGeom>
            <a:solidFill>
              <a:srgbClr val="568ED4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wrap="none"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업무관리</a:t>
              </a:r>
            </a:p>
          </p:txBody>
        </p:sp>
        <p:sp>
          <p:nvSpPr>
            <p:cNvPr id="37" name="직사각형 26"/>
            <p:cNvSpPr/>
            <p:nvPr/>
          </p:nvSpPr>
          <p:spPr>
            <a:xfrm>
              <a:off x="6048874" y="202327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팀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업무관리</a:t>
              </a:r>
            </a:p>
          </p:txBody>
        </p:sp>
        <p:sp>
          <p:nvSpPr>
            <p:cNvPr id="38" name="직사각형 27"/>
            <p:cNvSpPr/>
            <p:nvPr/>
          </p:nvSpPr>
          <p:spPr>
            <a:xfrm>
              <a:off x="6048874" y="1628800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부서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업무관리</a:t>
              </a:r>
            </a:p>
          </p:txBody>
        </p:sp>
        <p:cxnSp>
          <p:nvCxnSpPr>
            <p:cNvPr id="39" name="직선 연결선 33"/>
            <p:cNvCxnSpPr>
              <a:stCxn id="36" idx="2"/>
              <a:endCxn id="38" idx="0"/>
            </p:cNvCxnSpPr>
            <p:nvPr/>
          </p:nvCxnSpPr>
          <p:spPr>
            <a:xfrm rot="16200000" flipH="1">
              <a:off x="6373233" y="1539468"/>
              <a:ext cx="178454" cy="208"/>
            </a:xfrm>
            <a:prstGeom prst="line">
              <a:avLst/>
            </a:prstGeom>
            <a:noFill/>
            <a:ln w="22225" cap="flat" cmpd="sng" algn="ctr">
              <a:solidFill>
                <a:srgbClr val="4A7EBB">
                  <a:alpha val="100000"/>
                </a:srgbClr>
              </a:solidFill>
              <a:prstDash val="solid"/>
            </a:ln>
          </p:spPr>
        </p:cxnSp>
        <p:sp>
          <p:nvSpPr>
            <p:cNvPr id="40" name="직사각형 27"/>
            <p:cNvSpPr/>
            <p:nvPr/>
          </p:nvSpPr>
          <p:spPr>
            <a:xfrm>
              <a:off x="6048874" y="242088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개인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업무관리</a:t>
              </a:r>
            </a:p>
          </p:txBody>
        </p:sp>
        <p:sp>
          <p:nvSpPr>
            <p:cNvPr id="41" name="직사각형 9"/>
            <p:cNvSpPr/>
            <p:nvPr/>
          </p:nvSpPr>
          <p:spPr>
            <a:xfrm>
              <a:off x="7019854" y="1052736"/>
              <a:ext cx="683783" cy="397609"/>
            </a:xfrm>
            <a:prstGeom prst="rect">
              <a:avLst/>
            </a:prstGeom>
            <a:solidFill>
              <a:srgbClr val="568ED4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wrap="none"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이슈</a:t>
              </a:r>
            </a:p>
          </p:txBody>
        </p:sp>
        <p:sp>
          <p:nvSpPr>
            <p:cNvPr id="42" name="직사각형 26"/>
            <p:cNvSpPr/>
            <p:nvPr/>
          </p:nvSpPr>
          <p:spPr>
            <a:xfrm>
              <a:off x="6948264" y="202327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이슈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진행중</a:t>
              </a:r>
            </a:p>
          </p:txBody>
        </p:sp>
        <p:sp>
          <p:nvSpPr>
            <p:cNvPr id="43" name="직사각형 27"/>
            <p:cNvSpPr/>
            <p:nvPr/>
          </p:nvSpPr>
          <p:spPr>
            <a:xfrm>
              <a:off x="6948264" y="1628800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이슈 등록</a:t>
              </a:r>
            </a:p>
          </p:txBody>
        </p:sp>
        <p:cxnSp>
          <p:nvCxnSpPr>
            <p:cNvPr id="44" name="직선 연결선 33"/>
            <p:cNvCxnSpPr>
              <a:stCxn id="41" idx="2"/>
              <a:endCxn id="43" idx="0"/>
            </p:cNvCxnSpPr>
            <p:nvPr/>
          </p:nvCxnSpPr>
          <p:spPr>
            <a:xfrm rot="16200000" flipH="1">
              <a:off x="7272623" y="1539468"/>
              <a:ext cx="178454" cy="208"/>
            </a:xfrm>
            <a:prstGeom prst="line">
              <a:avLst/>
            </a:prstGeom>
            <a:noFill/>
            <a:ln w="22225" cap="flat" cmpd="sng" algn="ctr">
              <a:solidFill>
                <a:srgbClr val="4A7EBB">
                  <a:alpha val="100000"/>
                </a:srgbClr>
              </a:solidFill>
              <a:prstDash val="solid"/>
            </a:ln>
          </p:spPr>
        </p:cxnSp>
        <p:sp>
          <p:nvSpPr>
            <p:cNvPr id="45" name="직사각형 27"/>
            <p:cNvSpPr/>
            <p:nvPr/>
          </p:nvSpPr>
          <p:spPr>
            <a:xfrm>
              <a:off x="6948264" y="242088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이슈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종료</a:t>
              </a:r>
            </a:p>
          </p:txBody>
        </p:sp>
        <p:sp>
          <p:nvSpPr>
            <p:cNvPr id="46" name="직사각형 11"/>
            <p:cNvSpPr/>
            <p:nvPr/>
          </p:nvSpPr>
          <p:spPr>
            <a:xfrm>
              <a:off x="683568" y="1591230"/>
              <a:ext cx="683783" cy="397609"/>
            </a:xfrm>
            <a:prstGeom prst="rect">
              <a:avLst/>
            </a:prstGeom>
            <a:solidFill>
              <a:srgbClr val="568ED4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wrap="none"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퀵메뉴</a:t>
              </a:r>
            </a:p>
          </p:txBody>
        </p:sp>
        <p:sp>
          <p:nvSpPr>
            <p:cNvPr id="47" name="직사각형 9"/>
            <p:cNvSpPr/>
            <p:nvPr/>
          </p:nvSpPr>
          <p:spPr>
            <a:xfrm>
              <a:off x="7955958" y="1052735"/>
              <a:ext cx="683783" cy="397609"/>
            </a:xfrm>
            <a:prstGeom prst="rect">
              <a:avLst/>
            </a:prstGeom>
            <a:solidFill>
              <a:srgbClr val="568ED4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wrap="none"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동호회</a:t>
              </a:r>
            </a:p>
          </p:txBody>
        </p:sp>
        <p:sp>
          <p:nvSpPr>
            <p:cNvPr id="50" name="직사각형 26"/>
            <p:cNvSpPr/>
            <p:nvPr/>
          </p:nvSpPr>
          <p:spPr>
            <a:xfrm>
              <a:off x="7884368" y="202327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가입한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동호회</a:t>
              </a:r>
            </a:p>
          </p:txBody>
        </p:sp>
        <p:sp>
          <p:nvSpPr>
            <p:cNvPr id="51" name="직사각형 27"/>
            <p:cNvSpPr/>
            <p:nvPr/>
          </p:nvSpPr>
          <p:spPr>
            <a:xfrm>
              <a:off x="7884368" y="1628799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동호회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리스트</a:t>
              </a:r>
            </a:p>
          </p:txBody>
        </p:sp>
        <p:cxnSp>
          <p:nvCxnSpPr>
            <p:cNvPr id="52" name="직선 연결선 33"/>
            <p:cNvCxnSpPr>
              <a:stCxn id="47" idx="2"/>
              <a:endCxn id="51" idx="0"/>
            </p:cNvCxnSpPr>
            <p:nvPr/>
          </p:nvCxnSpPr>
          <p:spPr>
            <a:xfrm rot="16200000" flipH="1">
              <a:off x="8208726" y="1539468"/>
              <a:ext cx="178454" cy="208"/>
            </a:xfrm>
            <a:prstGeom prst="line">
              <a:avLst/>
            </a:prstGeom>
            <a:noFill/>
            <a:ln w="22225" cap="flat" cmpd="sng" algn="ctr">
              <a:solidFill>
                <a:srgbClr val="4A7EBB">
                  <a:alpha val="100000"/>
                </a:srgbClr>
              </a:solidFill>
              <a:prstDash val="solid"/>
            </a:ln>
          </p:spPr>
        </p:cxnSp>
        <p:sp>
          <p:nvSpPr>
            <p:cNvPr id="53" name="직사각형 27"/>
            <p:cNvSpPr/>
            <p:nvPr/>
          </p:nvSpPr>
          <p:spPr>
            <a:xfrm>
              <a:off x="7884368" y="242088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동호회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최근근황</a:t>
              </a:r>
            </a:p>
          </p:txBody>
        </p:sp>
        <p:sp>
          <p:nvSpPr>
            <p:cNvPr id="55" name="직사각형 9"/>
            <p:cNvSpPr/>
            <p:nvPr/>
          </p:nvSpPr>
          <p:spPr>
            <a:xfrm>
              <a:off x="7992673" y="3031390"/>
              <a:ext cx="683783" cy="397609"/>
            </a:xfrm>
            <a:prstGeom prst="rect">
              <a:avLst/>
            </a:prstGeom>
            <a:solidFill>
              <a:srgbClr val="568ED4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wrap="none"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주소록</a:t>
              </a:r>
            </a:p>
          </p:txBody>
        </p:sp>
        <p:sp>
          <p:nvSpPr>
            <p:cNvPr id="56" name="직사각형 27"/>
            <p:cNvSpPr/>
            <p:nvPr/>
          </p:nvSpPr>
          <p:spPr>
            <a:xfrm>
              <a:off x="7921083" y="3607454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임직원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주소록</a:t>
              </a:r>
            </a:p>
          </p:txBody>
        </p:sp>
        <p:cxnSp>
          <p:nvCxnSpPr>
            <p:cNvPr id="57" name="직선 연결선 33"/>
            <p:cNvCxnSpPr>
              <a:stCxn id="55" idx="2"/>
              <a:endCxn id="56" idx="0"/>
            </p:cNvCxnSpPr>
            <p:nvPr/>
          </p:nvCxnSpPr>
          <p:spPr>
            <a:xfrm rot="16200000" flipH="1">
              <a:off x="8245441" y="3518123"/>
              <a:ext cx="178454" cy="208"/>
            </a:xfrm>
            <a:prstGeom prst="line">
              <a:avLst/>
            </a:prstGeom>
            <a:noFill/>
            <a:ln w="22225" cap="flat" cmpd="sng" algn="ctr">
              <a:solidFill>
                <a:srgbClr val="4A7EBB">
                  <a:alpha val="100000"/>
                </a:srgbClr>
              </a:solidFill>
              <a:prstDash val="solid"/>
            </a:ln>
          </p:spPr>
        </p:cxnSp>
        <p:sp>
          <p:nvSpPr>
            <p:cNvPr id="58" name="직사각형 28"/>
            <p:cNvSpPr/>
            <p:nvPr/>
          </p:nvSpPr>
          <p:spPr>
            <a:xfrm>
              <a:off x="1115616" y="5407655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팀 관리</a:t>
              </a:r>
            </a:p>
          </p:txBody>
        </p:sp>
        <p:sp>
          <p:nvSpPr>
            <p:cNvPr id="59" name="직사각형 9"/>
            <p:cNvSpPr/>
            <p:nvPr/>
          </p:nvSpPr>
          <p:spPr>
            <a:xfrm>
              <a:off x="4283549" y="4039503"/>
              <a:ext cx="1512586" cy="397609"/>
            </a:xfrm>
            <a:prstGeom prst="rect">
              <a:avLst/>
            </a:prstGeom>
            <a:solidFill>
              <a:srgbClr val="568ED4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wrap="none"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 dirty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관리자 페이지</a:t>
              </a:r>
            </a:p>
          </p:txBody>
        </p:sp>
        <p:sp>
          <p:nvSpPr>
            <p:cNvPr id="60" name="직사각형 26"/>
            <p:cNvSpPr/>
            <p:nvPr/>
          </p:nvSpPr>
          <p:spPr>
            <a:xfrm>
              <a:off x="4211960" y="5010046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조직 관리</a:t>
              </a:r>
            </a:p>
          </p:txBody>
        </p:sp>
        <p:sp>
          <p:nvSpPr>
            <p:cNvPr id="61" name="직사각형 27"/>
            <p:cNvSpPr/>
            <p:nvPr/>
          </p:nvSpPr>
          <p:spPr>
            <a:xfrm>
              <a:off x="4211960" y="4615567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임직원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관리</a:t>
              </a:r>
            </a:p>
          </p:txBody>
        </p:sp>
        <p:cxnSp>
          <p:nvCxnSpPr>
            <p:cNvPr id="62" name="직선 연결선 33"/>
            <p:cNvCxnSpPr>
              <a:stCxn id="59" idx="2"/>
              <a:endCxn id="65" idx="1"/>
            </p:cNvCxnSpPr>
            <p:nvPr/>
          </p:nvCxnSpPr>
          <p:spPr>
            <a:xfrm rot="16200000" flipH="1">
              <a:off x="4851672" y="4625282"/>
              <a:ext cx="377259" cy="918"/>
            </a:xfrm>
            <a:prstGeom prst="line">
              <a:avLst/>
            </a:prstGeom>
            <a:noFill/>
            <a:ln w="22225" cap="flat" cmpd="sng" algn="ctr">
              <a:solidFill>
                <a:srgbClr val="4A7EBB">
                  <a:alpha val="100000"/>
                </a:srgbClr>
              </a:solidFill>
              <a:prstDash val="solid"/>
            </a:ln>
          </p:spPr>
        </p:cxnSp>
        <p:sp>
          <p:nvSpPr>
            <p:cNvPr id="63" name="직사각형 27"/>
            <p:cNvSpPr/>
            <p:nvPr/>
          </p:nvSpPr>
          <p:spPr>
            <a:xfrm>
              <a:off x="4211960" y="5407655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게시판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관리</a:t>
              </a:r>
            </a:p>
          </p:txBody>
        </p:sp>
        <p:sp>
          <p:nvSpPr>
            <p:cNvPr id="64" name="직사각형 26"/>
            <p:cNvSpPr/>
            <p:nvPr/>
          </p:nvSpPr>
          <p:spPr>
            <a:xfrm>
              <a:off x="5040762" y="5010045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문서 관리</a:t>
              </a:r>
            </a:p>
          </p:txBody>
        </p:sp>
        <p:sp>
          <p:nvSpPr>
            <p:cNvPr id="65" name="직사각형 27"/>
            <p:cNvSpPr/>
            <p:nvPr/>
          </p:nvSpPr>
          <p:spPr>
            <a:xfrm>
              <a:off x="5040762" y="4615566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전자 결재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관리</a:t>
              </a:r>
            </a:p>
          </p:txBody>
        </p:sp>
        <p:sp>
          <p:nvSpPr>
            <p:cNvPr id="66" name="직사각형 27"/>
            <p:cNvSpPr/>
            <p:nvPr/>
          </p:nvSpPr>
          <p:spPr>
            <a:xfrm>
              <a:off x="5040762" y="5407654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업무 관리</a:t>
              </a:r>
            </a:p>
          </p:txBody>
        </p:sp>
        <p:sp>
          <p:nvSpPr>
            <p:cNvPr id="67" name="직사각형 36"/>
            <p:cNvSpPr/>
            <p:nvPr/>
          </p:nvSpPr>
          <p:spPr>
            <a:xfrm>
              <a:off x="4067944" y="3535447"/>
              <a:ext cx="1872208" cy="397609"/>
            </a:xfrm>
            <a:prstGeom prst="rect">
              <a:avLst/>
            </a:prstGeom>
            <a:solidFill>
              <a:srgbClr val="376092">
                <a:alpha val="100000"/>
              </a:srgbClr>
            </a:solidFill>
            <a:ln w="25400" cap="flat" cmpd="sng" algn="ctr">
              <a:solidFill>
                <a:srgbClr val="254061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대시보드</a:t>
              </a:r>
              <a:r>
                <a:rPr kumimoji="0" lang="en-US" altLang="ko-KR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 (</a:t>
              </a: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관리자</a:t>
              </a:r>
              <a:r>
                <a:rPr kumimoji="0" lang="en-US" altLang="ko-KR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) </a:t>
              </a:r>
            </a:p>
          </p:txBody>
        </p:sp>
        <p:sp>
          <p:nvSpPr>
            <p:cNvPr id="68" name="직사각형 10"/>
            <p:cNvSpPr/>
            <p:nvPr/>
          </p:nvSpPr>
          <p:spPr>
            <a:xfrm>
              <a:off x="2339334" y="4005064"/>
              <a:ext cx="683783" cy="397609"/>
            </a:xfrm>
            <a:prstGeom prst="rect">
              <a:avLst/>
            </a:prstGeom>
            <a:solidFill>
              <a:srgbClr val="568ED4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wrap="none"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동호회장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동호회관리</a:t>
              </a:r>
            </a:p>
          </p:txBody>
        </p:sp>
        <p:sp>
          <p:nvSpPr>
            <p:cNvPr id="69" name="직사각형 28"/>
            <p:cNvSpPr/>
            <p:nvPr/>
          </p:nvSpPr>
          <p:spPr>
            <a:xfrm>
              <a:off x="2267744" y="4581129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카테고리</a:t>
              </a:r>
            </a:p>
          </p:txBody>
        </p:sp>
        <p:cxnSp>
          <p:nvCxnSpPr>
            <p:cNvPr id="70" name="직선 연결선 34"/>
            <p:cNvCxnSpPr>
              <a:stCxn id="68" idx="2"/>
              <a:endCxn id="69" idx="0"/>
            </p:cNvCxnSpPr>
            <p:nvPr/>
          </p:nvCxnSpPr>
          <p:spPr>
            <a:xfrm rot="16200000" flipH="1">
              <a:off x="2592103" y="4491797"/>
              <a:ext cx="178454" cy="209"/>
            </a:xfrm>
            <a:prstGeom prst="line">
              <a:avLst/>
            </a:prstGeom>
            <a:noFill/>
            <a:ln w="22225" cap="flat" cmpd="sng" algn="ctr">
              <a:solidFill>
                <a:srgbClr val="4A7EBB">
                  <a:alpha val="100000"/>
                </a:srgbClr>
              </a:solidFill>
              <a:prstDash val="solid"/>
            </a:ln>
          </p:spPr>
        </p:cxnSp>
        <p:sp>
          <p:nvSpPr>
            <p:cNvPr id="71" name="직사각형 28"/>
            <p:cNvSpPr/>
            <p:nvPr/>
          </p:nvSpPr>
          <p:spPr>
            <a:xfrm>
              <a:off x="2267744" y="4978738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가입 신청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리스트</a:t>
              </a:r>
            </a:p>
          </p:txBody>
        </p:sp>
        <p:sp>
          <p:nvSpPr>
            <p:cNvPr id="72" name="직사각형 28"/>
            <p:cNvSpPr/>
            <p:nvPr/>
          </p:nvSpPr>
          <p:spPr>
            <a:xfrm>
              <a:off x="2267744" y="5373217"/>
              <a:ext cx="827381" cy="397609"/>
            </a:xfrm>
            <a:prstGeom prst="rect">
              <a:avLst/>
            </a:prstGeom>
            <a:solidFill>
              <a:srgbClr val="00B0F0">
                <a:alpha val="100000"/>
              </a:srgbClr>
            </a:solidFill>
            <a:ln w="25400" cap="flat" cmpd="sng" algn="ctr">
              <a:solidFill>
                <a:srgbClr val="395E8A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회원 탈퇴</a:t>
              </a: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9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리스트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검색기능을 활용하여 편리하게 임직원을 찾을 수 있다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6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261287"/>
              </p:ext>
            </p:extLst>
          </p:nvPr>
        </p:nvGraphicFramePr>
        <p:xfrm>
          <a:off x="7236296" y="640700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address.jsp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156921"/>
              </p:ext>
            </p:extLst>
          </p:nvPr>
        </p:nvGraphicFramePr>
        <p:xfrm>
          <a:off x="211518" y="116632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주소록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직사각형 70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주소록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318798" y="219240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주소록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09" y="1489245"/>
            <a:ext cx="5711966" cy="9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1477176" y="2192406"/>
            <a:ext cx="91355" cy="1025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403209" y="2397443"/>
            <a:ext cx="5711965" cy="371881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389430" y="2120399"/>
            <a:ext cx="5711966" cy="3834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조직도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115766" y="2181336"/>
            <a:ext cx="712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183101" y="2186413"/>
            <a:ext cx="712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연락처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124311" y="2185700"/>
            <a:ext cx="712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직책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162984" y="3104824"/>
            <a:ext cx="953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김난쏘씨우</a:t>
            </a:r>
            <a:endParaRPr lang="ko-KR" altLang="en-US" sz="9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114565" y="3116751"/>
            <a:ext cx="712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부</a:t>
            </a:r>
            <a:r>
              <a:rPr lang="ko-KR" altLang="en-US" sz="900" dirty="0"/>
              <a:t>장</a:t>
            </a:r>
            <a:endParaRPr lang="en-US" altLang="ko-KR" sz="900" dirty="0" smtClean="0"/>
          </a:p>
        </p:txBody>
      </p:sp>
      <p:sp>
        <p:nvSpPr>
          <p:cNvPr id="113" name="TextBox 112"/>
          <p:cNvSpPr txBox="1"/>
          <p:nvPr/>
        </p:nvSpPr>
        <p:spPr>
          <a:xfrm>
            <a:off x="4531399" y="3104824"/>
            <a:ext cx="9852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gcdc@gw.com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589392" y="3104824"/>
            <a:ext cx="1052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010-0101-1111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162984" y="3605816"/>
            <a:ext cx="953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rgbClr val="FF0000"/>
                </a:solidFill>
              </a:rPr>
              <a:t>김형</a:t>
            </a:r>
            <a:r>
              <a:rPr lang="ko-KR" altLang="en-US" sz="900" dirty="0">
                <a:solidFill>
                  <a:srgbClr val="FF0000"/>
                </a:solidFill>
              </a:rPr>
              <a:t>범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114565" y="3605816"/>
            <a:ext cx="712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사</a:t>
            </a:r>
            <a:r>
              <a:rPr lang="ko-KR" altLang="en-US" sz="900" dirty="0"/>
              <a:t>원</a:t>
            </a:r>
            <a:endParaRPr lang="en-US" altLang="ko-KR" sz="900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4531399" y="3605816"/>
            <a:ext cx="9852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ssm@gw.com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589392" y="3605816"/>
            <a:ext cx="1052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010-4099-2603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1636487" y="1900085"/>
            <a:ext cx="776929" cy="17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88" y="3541232"/>
            <a:ext cx="360000" cy="3600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75" y="3040240"/>
            <a:ext cx="360000" cy="360000"/>
          </a:xfrm>
          <a:prstGeom prst="rect">
            <a:avLst/>
          </a:prstGeom>
        </p:spPr>
      </p:pic>
      <p:pic>
        <p:nvPicPr>
          <p:cNvPr id="2052" name="Picture 4" descr="ëë³´ê¸°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81" y="2567142"/>
            <a:ext cx="346314" cy="34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1856144" y="2606402"/>
            <a:ext cx="17049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“</a:t>
            </a:r>
            <a:r>
              <a:rPr lang="ko-KR" altLang="en-US" sz="900" dirty="0" smtClean="0"/>
              <a:t>김</a:t>
            </a:r>
            <a:r>
              <a:rPr lang="en-US" altLang="ko-KR" sz="900" dirty="0" smtClean="0"/>
              <a:t>” </a:t>
            </a:r>
            <a:r>
              <a:rPr lang="ko-KR" altLang="en-US" sz="900" dirty="0" smtClean="0"/>
              <a:t>에 대한 검색내용 입니다</a:t>
            </a:r>
            <a:endParaRPr lang="ko-KR" altLang="en-US" sz="900" dirty="0"/>
          </a:p>
        </p:txBody>
      </p:sp>
      <p:sp>
        <p:nvSpPr>
          <p:cNvPr id="134" name="TextBox 133"/>
          <p:cNvSpPr txBox="1"/>
          <p:nvPr/>
        </p:nvSpPr>
        <p:spPr>
          <a:xfrm>
            <a:off x="3950774" y="2195379"/>
            <a:ext cx="712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부서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889079" y="3116751"/>
            <a:ext cx="712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mtClean="0"/>
              <a:t>개발부</a:t>
            </a:r>
            <a:endParaRPr lang="en-US" altLang="ko-KR" sz="900" dirty="0" smtClean="0"/>
          </a:p>
        </p:txBody>
      </p:sp>
      <p:sp>
        <p:nvSpPr>
          <p:cNvPr id="136" name="TextBox 135"/>
          <p:cNvSpPr txBox="1"/>
          <p:nvPr/>
        </p:nvSpPr>
        <p:spPr>
          <a:xfrm>
            <a:off x="3889078" y="3605816"/>
            <a:ext cx="712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연구부</a:t>
            </a:r>
            <a:endParaRPr lang="en-US" altLang="ko-KR" sz="900" dirty="0" smtClean="0"/>
          </a:p>
        </p:txBody>
      </p:sp>
      <p:pic>
        <p:nvPicPr>
          <p:cNvPr id="2053" name="그림 20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8" y="3738825"/>
            <a:ext cx="138469" cy="188639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7" name="그룹 46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51" name="그룹 50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54" name="직사각형 53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" name="직사각형 55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" name="직사각형 57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" name="직사각형 58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0" name="직사각형 49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8" name="모서리가 둥근 직사각형 47"/>
            <p:cNvSpPr/>
            <p:nvPr/>
          </p:nvSpPr>
          <p:spPr>
            <a:xfrm>
              <a:off x="4391145" y="1055215"/>
              <a:ext cx="687493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주소록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8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 이름을 클릭하면 상세페이지로 이동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상세페이지는 임직원 정보에 대한 내용을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64737"/>
              </p:ext>
            </p:extLst>
          </p:nvPr>
        </p:nvGraphicFramePr>
        <p:xfrm>
          <a:off x="7236296" y="640700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  <a:endParaRPr kumimoji="1" lang="ko-KR" alt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address.jsp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877868"/>
              </p:ext>
            </p:extLst>
          </p:nvPr>
        </p:nvGraphicFramePr>
        <p:xfrm>
          <a:off x="211518" y="116632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주소록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조직도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318798" y="219240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주소록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09" y="1489245"/>
            <a:ext cx="5711966" cy="90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477176" y="2192406"/>
            <a:ext cx="91355" cy="1025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03209" y="2397443"/>
            <a:ext cx="5711965" cy="371881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89430" y="2120399"/>
            <a:ext cx="5711966" cy="3834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사원 정보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557529" y="3687335"/>
            <a:ext cx="953129" cy="2308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김형</a:t>
            </a:r>
            <a:r>
              <a:rPr lang="ko-KR" altLang="en-US" sz="900" dirty="0"/>
              <a:t>범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18732" y="2708226"/>
            <a:ext cx="2482408" cy="230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사</a:t>
            </a:r>
            <a:r>
              <a:rPr lang="ko-KR" altLang="en-US" sz="900" dirty="0"/>
              <a:t>원</a:t>
            </a:r>
            <a:endParaRPr lang="en-US" altLang="ko-KR" sz="900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1636487" y="1900085"/>
            <a:ext cx="776929" cy="17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18" y="2644335"/>
            <a:ext cx="937749" cy="93774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818732" y="2939058"/>
            <a:ext cx="2482408" cy="230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연구부</a:t>
            </a:r>
            <a:endParaRPr lang="en-US" altLang="ko-KR" sz="9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061405" y="2711016"/>
            <a:ext cx="744884" cy="230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부서명</a:t>
            </a:r>
            <a:endParaRPr lang="en-US" altLang="ko-KR" sz="9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3061405" y="2941848"/>
            <a:ext cx="744884" cy="230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직위</a:t>
            </a:r>
            <a:endParaRPr lang="en-US" altLang="ko-KR" sz="900" dirty="0" smtClean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088545"/>
              </p:ext>
            </p:extLst>
          </p:nvPr>
        </p:nvGraphicFramePr>
        <p:xfrm>
          <a:off x="3683346" y="4077072"/>
          <a:ext cx="2400822" cy="83168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57890"/>
                <a:gridCol w="1642932"/>
              </a:tblGrid>
              <a:tr h="612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부서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연구부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effectLst/>
                        </a:rPr>
                        <a:t>생년월일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effectLst/>
                        </a:rPr>
                        <a:t>19991228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입사일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effectLst/>
                        </a:rPr>
                        <a:t>2017-08-01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2" name="Rectangle 1"/>
          <p:cNvSpPr>
            <a:spLocks noChangeArrowheads="1"/>
          </p:cNvSpPr>
          <p:nvPr/>
        </p:nvSpPr>
        <p:spPr bwMode="auto">
          <a:xfrm>
            <a:off x="30416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592249"/>
              </p:ext>
            </p:extLst>
          </p:nvPr>
        </p:nvGraphicFramePr>
        <p:xfrm>
          <a:off x="1477176" y="4077072"/>
          <a:ext cx="2072742" cy="5544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2894"/>
                <a:gridCol w="1149848"/>
              </a:tblGrid>
              <a:tr h="1892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사원번호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10" dirty="0" smtClean="0">
                          <a:effectLst/>
                        </a:rPr>
                        <a:t>1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92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아이디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 err="1" smtClean="0">
                          <a:effectLst/>
                        </a:rPr>
                        <a:t>MrKHB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30857"/>
              </p:ext>
            </p:extLst>
          </p:nvPr>
        </p:nvGraphicFramePr>
        <p:xfrm>
          <a:off x="1477176" y="4653161"/>
          <a:ext cx="2072742" cy="831684"/>
        </p:xfrm>
        <a:graphic>
          <a:graphicData uri="http://schemas.openxmlformats.org/drawingml/2006/table">
            <a:tbl>
              <a:tblPr/>
              <a:tblGrid>
                <a:gridCol w="922895"/>
                <a:gridCol w="1149847"/>
              </a:tblGrid>
              <a:tr h="685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한컴돋움"/>
                        </a:rPr>
                        <a:t>주소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한컴돋움"/>
                        </a:rPr>
                        <a:t>우리집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4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한컴돋움"/>
                        </a:rPr>
                        <a:t>이메일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ssm@gw.com</a:t>
                      </a: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4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한컴돋움"/>
                        </a:rPr>
                        <a:t>연락처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한컴돋움"/>
                        </a:rPr>
                        <a:t>010-4099-2603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87343"/>
              </p:ext>
            </p:extLst>
          </p:nvPr>
        </p:nvGraphicFramePr>
        <p:xfrm>
          <a:off x="3683347" y="4941193"/>
          <a:ext cx="2400821" cy="5544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44637"/>
                <a:gridCol w="1656184"/>
              </a:tblGrid>
              <a:tr h="1744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상태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</a:rPr>
                        <a:t>재직중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4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effectLst/>
                        </a:rPr>
                        <a:t>직책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사원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84" marR="60384" marT="16694" marB="166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1" name="그룹 40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2" name="그룹 41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7" name="그룹 46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58" name="직사각형 57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" name="직사각형 58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0" name="직사각형 59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" name="직사각형 60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3" name="직사각형 62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6" name="직사각형 55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3" name="모서리가 둥근 직사각형 42"/>
            <p:cNvSpPr/>
            <p:nvPr/>
          </p:nvSpPr>
          <p:spPr>
            <a:xfrm>
              <a:off x="4391145" y="1055215"/>
              <a:ext cx="687493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주소록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8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쪽지 메뉴를 클릭하게 되면 해당 화면으로 이동하며 쪽지에는 받은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쪽지함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보낸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쪽지함이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받은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쪽지함에는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내가 받은 쪽지리스트를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읽은 쪽지는 회색으로 변경되며 읽지 않은 쪽지는 빨간색으로 표시하여 구별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0666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messageReceiveList.jsp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66881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쪽지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보낸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쪽지함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받은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쪽지함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323528" y="219240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쪽지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59" name="그룹 5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70" name="그룹 69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73" name="직사각형 72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4" name="직사각형 73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직사각형 75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71" name="직사각형 70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9" name="직사각형 68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>
            <a:xfrm>
              <a:off x="5084240" y="1054227"/>
              <a:ext cx="544434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쪽지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392781" y="1506104"/>
            <a:ext cx="5627491" cy="33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/>
              <a:t>받은쪽지함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118500" y="1550743"/>
            <a:ext cx="792088" cy="2616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쪽지쓰기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121" name="직사각형 5120"/>
          <p:cNvSpPr/>
          <p:nvPr/>
        </p:nvSpPr>
        <p:spPr>
          <a:xfrm>
            <a:off x="1391941" y="2099261"/>
            <a:ext cx="5637445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401057" y="1862876"/>
            <a:ext cx="562833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3" name="모서리가 둥근 직사각형 5122"/>
          <p:cNvSpPr/>
          <p:nvPr/>
        </p:nvSpPr>
        <p:spPr>
          <a:xfrm>
            <a:off x="1547664" y="1862876"/>
            <a:ext cx="1296144" cy="1979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검색하기</a:t>
            </a:r>
            <a:endParaRPr lang="ko-KR" altLang="en-US" sz="10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1635" y="2115170"/>
            <a:ext cx="60771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보낸이</a:t>
            </a:r>
            <a:endParaRPr lang="ko-KR" altLang="en-US" sz="10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913763" y="2130037"/>
            <a:ext cx="60771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내용</a:t>
            </a:r>
            <a:endParaRPr lang="ko-KR" altLang="en-US" sz="1000" dirty="0"/>
          </a:p>
        </p:txBody>
      </p:sp>
      <p:sp>
        <p:nvSpPr>
          <p:cNvPr id="5124" name="모서리가 둥근 직사각형 5123"/>
          <p:cNvSpPr/>
          <p:nvPr/>
        </p:nvSpPr>
        <p:spPr>
          <a:xfrm>
            <a:off x="1439652" y="2130037"/>
            <a:ext cx="180020" cy="1544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457654" y="2476364"/>
            <a:ext cx="180020" cy="1544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25" name="직사각형 5124"/>
          <p:cNvSpPr/>
          <p:nvPr/>
        </p:nvSpPr>
        <p:spPr>
          <a:xfrm>
            <a:off x="1410257" y="2315285"/>
            <a:ext cx="5637445" cy="476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91" y="2373600"/>
            <a:ext cx="360000" cy="360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944285" y="2438184"/>
            <a:ext cx="953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rgbClr val="3366FF"/>
                </a:solidFill>
              </a:rPr>
              <a:t>행복한 바지</a:t>
            </a:r>
            <a:endParaRPr lang="ko-KR" altLang="en-US" sz="900" dirty="0">
              <a:solidFill>
                <a:srgbClr val="3366FF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210684" y="2134842"/>
            <a:ext cx="60771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일시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2911585" y="2438184"/>
            <a:ext cx="2812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3366FF"/>
                </a:solidFill>
              </a:rPr>
              <a:t>아침인사 올리지 마라 기분 나쁘니까</a:t>
            </a:r>
            <a:endParaRPr lang="ko-KR" altLang="en-US" sz="900" dirty="0">
              <a:solidFill>
                <a:srgbClr val="3366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64609" y="2438184"/>
            <a:ext cx="1164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3366FF"/>
                </a:solidFill>
              </a:rPr>
              <a:t>2018-12-06-17-36</a:t>
            </a:r>
            <a:endParaRPr lang="ko-KR" altLang="en-US" sz="900" dirty="0">
              <a:solidFill>
                <a:srgbClr val="3366FF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459832" y="2965136"/>
            <a:ext cx="180020" cy="1544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1410257" y="2804057"/>
            <a:ext cx="5637445" cy="476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946463" y="2926956"/>
            <a:ext cx="953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김난쏘씨우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2913763" y="2926956"/>
            <a:ext cx="2812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회사 운영 방침입니다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57" name="TextBox 56"/>
          <p:cNvSpPr txBox="1"/>
          <p:nvPr/>
        </p:nvSpPr>
        <p:spPr>
          <a:xfrm>
            <a:off x="5866787" y="2926956"/>
            <a:ext cx="1164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2018-12-03-09-36</a:t>
            </a:r>
            <a:endParaRPr lang="ko-KR" altLang="en-US" sz="9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91" y="2862372"/>
            <a:ext cx="360000" cy="360000"/>
          </a:xfrm>
          <a:prstGeom prst="rect">
            <a:avLst/>
          </a:prstGeom>
        </p:spPr>
      </p:pic>
      <p:sp>
        <p:nvSpPr>
          <p:cNvPr id="60" name="모서리가 둥근 직사각형 59"/>
          <p:cNvSpPr/>
          <p:nvPr/>
        </p:nvSpPr>
        <p:spPr>
          <a:xfrm>
            <a:off x="1475969" y="3459536"/>
            <a:ext cx="180020" cy="1544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1410257" y="3298457"/>
            <a:ext cx="5637445" cy="476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962600" y="3421356"/>
            <a:ext cx="953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이다니엘</a:t>
            </a:r>
            <a:endParaRPr lang="ko-KR" altLang="en-US" sz="900" dirty="0"/>
          </a:p>
        </p:txBody>
      </p:sp>
      <p:sp>
        <p:nvSpPr>
          <p:cNvPr id="63" name="TextBox 62"/>
          <p:cNvSpPr txBox="1"/>
          <p:nvPr/>
        </p:nvSpPr>
        <p:spPr>
          <a:xfrm>
            <a:off x="2929900" y="3421356"/>
            <a:ext cx="2812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지각 같은 것 하시면 안됩니다</a:t>
            </a:r>
            <a:endParaRPr lang="ko-KR" altLang="en-US" sz="900" dirty="0"/>
          </a:p>
        </p:txBody>
      </p:sp>
      <p:sp>
        <p:nvSpPr>
          <p:cNvPr id="64" name="TextBox 63"/>
          <p:cNvSpPr txBox="1"/>
          <p:nvPr/>
        </p:nvSpPr>
        <p:spPr>
          <a:xfrm>
            <a:off x="5882924" y="3421356"/>
            <a:ext cx="1164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2018-11-30-12-36</a:t>
            </a:r>
            <a:endParaRPr lang="ko-KR" altLang="en-US" sz="900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91" y="3356772"/>
            <a:ext cx="360000" cy="3600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1410257" y="5637666"/>
            <a:ext cx="5637445" cy="476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28" name="직선 연결선 5127"/>
          <p:cNvCxnSpPr>
            <a:stCxn id="67" idx="3"/>
            <a:endCxn id="64" idx="3"/>
          </p:cNvCxnSpPr>
          <p:nvPr/>
        </p:nvCxnSpPr>
        <p:spPr>
          <a:xfrm flipH="1" flipV="1">
            <a:off x="7047701" y="3536772"/>
            <a:ext cx="1" cy="23392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TextBox 5128"/>
          <p:cNvSpPr txBox="1"/>
          <p:nvPr/>
        </p:nvSpPr>
        <p:spPr>
          <a:xfrm>
            <a:off x="1439652" y="5733256"/>
            <a:ext cx="9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쪽지수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3</a:t>
            </a:r>
            <a:endParaRPr lang="ko-KR" altLang="en-US" sz="12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283085" y="5798746"/>
            <a:ext cx="60771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9377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보낸 </a:t>
            </a:r>
            <a:r>
              <a:rPr lang="ko-KR" altLang="en-US" sz="800" dirty="0" err="1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쪽지함에는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내가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보낸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쪽지리스트를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보낸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쪽지함에는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상대방이 쪽지를 수신여부를 확인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66903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messageSendList.jsp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378208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쪽지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보낸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쪽지함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받은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쪽지함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323528" y="219240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쪽지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92781" y="1506104"/>
            <a:ext cx="5627491" cy="33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보낸 </a:t>
            </a:r>
            <a:r>
              <a:rPr lang="ko-KR" altLang="en-US" dirty="0" err="1" smtClean="0"/>
              <a:t>쪽지함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8500" y="1550743"/>
            <a:ext cx="792088" cy="2616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쪽지쓰기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91941" y="2099261"/>
            <a:ext cx="5637445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401057" y="1862876"/>
            <a:ext cx="562833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47664" y="1862876"/>
            <a:ext cx="1296144" cy="1979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검색하기</a:t>
            </a:r>
            <a:endParaRPr lang="ko-KR" altLang="en-US" sz="10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11635" y="2115170"/>
            <a:ext cx="71614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받는사람</a:t>
            </a:r>
            <a:endParaRPr lang="ko-KR" altLang="en-US" sz="10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913763" y="2130037"/>
            <a:ext cx="60771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내용</a:t>
            </a:r>
            <a:endParaRPr lang="ko-KR" altLang="en-US" sz="10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439652" y="2130037"/>
            <a:ext cx="180020" cy="1544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457654" y="2476364"/>
            <a:ext cx="180020" cy="1544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410257" y="2315285"/>
            <a:ext cx="5637445" cy="476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833958" y="2438184"/>
            <a:ext cx="953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</a:rPr>
              <a:t>행복한 바지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414019" y="2134842"/>
            <a:ext cx="60771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일시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911585" y="2438184"/>
            <a:ext cx="2812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accent5">
                    <a:lumMod val="75000"/>
                  </a:schemeClr>
                </a:solidFill>
              </a:rPr>
              <a:t>뚜르보작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67944" y="2438184"/>
            <a:ext cx="1164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accent5">
                    <a:lumMod val="75000"/>
                  </a:schemeClr>
                </a:solidFill>
              </a:rPr>
              <a:t>2018-12-06-17-36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59832" y="2965136"/>
            <a:ext cx="180020" cy="1544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410257" y="2804057"/>
            <a:ext cx="5637445" cy="476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833957" y="2942946"/>
            <a:ext cx="953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accent5">
                    <a:lumMod val="75000"/>
                  </a:schemeClr>
                </a:solidFill>
              </a:rPr>
              <a:t>김난쏘씨우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13763" y="2926956"/>
            <a:ext cx="2812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</a:rPr>
              <a:t>감사합니다</a:t>
            </a:r>
            <a:r>
              <a:rPr lang="en-US" altLang="ko-KR" sz="9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70122" y="2926956"/>
            <a:ext cx="1164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accent5">
                    <a:lumMod val="75000"/>
                  </a:schemeClr>
                </a:solidFill>
              </a:rPr>
              <a:t>2018-12-03-09-36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475969" y="3459536"/>
            <a:ext cx="180020" cy="1544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1410257" y="3298457"/>
            <a:ext cx="5637445" cy="476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833871" y="3421356"/>
            <a:ext cx="9531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>
                <a:solidFill>
                  <a:schemeClr val="accent5">
                    <a:lumMod val="75000"/>
                  </a:schemeClr>
                </a:solidFill>
              </a:rPr>
              <a:t>이다니엘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29900" y="3421356"/>
            <a:ext cx="2812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</a:rPr>
              <a:t>네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86259" y="3421356"/>
            <a:ext cx="1164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accent5">
                    <a:lumMod val="75000"/>
                  </a:schemeClr>
                </a:solidFill>
              </a:rPr>
              <a:t>2018-11-30-12-36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10257" y="5637666"/>
            <a:ext cx="5637445" cy="4766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>
            <a:stCxn id="52" idx="3"/>
            <a:endCxn id="47" idx="3"/>
          </p:cNvCxnSpPr>
          <p:nvPr/>
        </p:nvCxnSpPr>
        <p:spPr>
          <a:xfrm flipV="1">
            <a:off x="7047702" y="3536773"/>
            <a:ext cx="0" cy="23392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39652" y="5733256"/>
            <a:ext cx="9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쪽지수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3</a:t>
            </a:r>
            <a:endParaRPr lang="ko-KR" altLang="en-US" sz="12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55" name="그룹 54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59" name="그룹 58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62" name="직사각형 61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3" name="직사각형 62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5" name="직사각형 64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6" name="직사각형 65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7" name="직사각형 66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0" name="직사각형 59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8" name="직사각형 57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56" name="모서리가 둥근 직사각형 55"/>
            <p:cNvSpPr/>
            <p:nvPr/>
          </p:nvSpPr>
          <p:spPr>
            <a:xfrm>
              <a:off x="5084240" y="1054227"/>
              <a:ext cx="544434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쪽지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8" name="모서리가 둥근 직사각형 67"/>
          <p:cNvSpPr/>
          <p:nvPr/>
        </p:nvSpPr>
        <p:spPr>
          <a:xfrm>
            <a:off x="6283085" y="5798746"/>
            <a:ext cx="60771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6012160" y="2132856"/>
            <a:ext cx="792088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수신여</a:t>
            </a:r>
            <a:r>
              <a:rPr lang="ko-KR" altLang="en-US" sz="1000"/>
              <a:t>부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5789811" y="2438184"/>
            <a:ext cx="1164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</a:rPr>
              <a:t>확인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88516" y="2924944"/>
            <a:ext cx="1164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</a:rPr>
              <a:t>확인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88516" y="3414192"/>
            <a:ext cx="1164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</a:rPr>
              <a:t>확인</a:t>
            </a:r>
            <a:endParaRPr lang="ko-KR" altLang="en-US" sz="9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쪽지를 보낼 때 받는 사람을 검색 할 수 있는 기능이 있으며 한번에 다수의 인원에게 쪽지를 보낼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718010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messageSendList.jsp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86233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쪽지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0604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467544" y="2791916"/>
            <a:ext cx="859132" cy="205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보낸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쪽지함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472508" y="2503884"/>
            <a:ext cx="859132" cy="2050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받은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쪽지함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323528" y="2192406"/>
            <a:ext cx="997869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쪽지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92781" y="1506104"/>
            <a:ext cx="5627491" cy="33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쪽지쓰기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18500" y="1550743"/>
            <a:ext cx="792088" cy="2616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보내</a:t>
            </a:r>
            <a:r>
              <a:rPr lang="ko-KR" altLang="en-US" sz="1100" dirty="0">
                <a:solidFill>
                  <a:schemeClr val="bg1"/>
                </a:solidFill>
              </a:rPr>
              <a:t>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91941" y="1844824"/>
            <a:ext cx="5637445" cy="94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31627" y="2030779"/>
            <a:ext cx="71614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받는사람</a:t>
            </a:r>
            <a:endParaRPr lang="ko-KR" altLang="en-US" sz="10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507482" y="2035581"/>
            <a:ext cx="180020" cy="15447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07482" y="2294924"/>
            <a:ext cx="180020" cy="15447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507482" y="2554448"/>
            <a:ext cx="180020" cy="15447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연결선 49"/>
          <p:cNvCxnSpPr>
            <a:endCxn id="27" idx="3"/>
          </p:cNvCxnSpPr>
          <p:nvPr/>
        </p:nvCxnSpPr>
        <p:spPr>
          <a:xfrm flipH="1" flipV="1">
            <a:off x="7029386" y="2318370"/>
            <a:ext cx="18316" cy="3797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787000" y="2256744"/>
            <a:ext cx="953129" cy="2308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김난쏘씨우</a:t>
            </a:r>
            <a:endParaRPr lang="ko-KR" altLang="en-US" sz="900" dirty="0"/>
          </a:p>
        </p:txBody>
      </p:sp>
      <p:sp>
        <p:nvSpPr>
          <p:cNvPr id="53" name="TextBox 52"/>
          <p:cNvSpPr txBox="1"/>
          <p:nvPr/>
        </p:nvSpPr>
        <p:spPr>
          <a:xfrm>
            <a:off x="2789259" y="2518739"/>
            <a:ext cx="953129" cy="2308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이다니엘</a:t>
            </a:r>
            <a:endParaRPr lang="ko-KR" altLang="en-US" sz="900" dirty="0"/>
          </a:p>
        </p:txBody>
      </p:sp>
      <p:sp>
        <p:nvSpPr>
          <p:cNvPr id="54" name="TextBox 53"/>
          <p:cNvSpPr txBox="1"/>
          <p:nvPr/>
        </p:nvSpPr>
        <p:spPr>
          <a:xfrm>
            <a:off x="2786999" y="1997401"/>
            <a:ext cx="953129" cy="2308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행복한 바지</a:t>
            </a:r>
            <a:endParaRPr lang="ko-KR" altLang="en-US" sz="90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1531627" y="2919716"/>
            <a:ext cx="716149" cy="1544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내용</a:t>
            </a:r>
            <a:endParaRPr lang="ko-KR" altLang="en-US" sz="1000" dirty="0"/>
          </a:p>
        </p:txBody>
      </p:sp>
      <p:sp>
        <p:nvSpPr>
          <p:cNvPr id="57" name="직사각형 56"/>
          <p:cNvSpPr/>
          <p:nvPr/>
        </p:nvSpPr>
        <p:spPr>
          <a:xfrm>
            <a:off x="1531627" y="3212976"/>
            <a:ext cx="5290916" cy="230425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오늘은 아닙니다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>
            <a:endCxn id="7" idx="2"/>
          </p:cNvCxnSpPr>
          <p:nvPr/>
        </p:nvCxnSpPr>
        <p:spPr>
          <a:xfrm flipH="1">
            <a:off x="821682" y="6116258"/>
            <a:ext cx="62260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38" name="그룹 37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43" name="그룹 42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46" name="직사각형 45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직사각형 46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8" name="직사각형 47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1" name="직사각형 50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4" name="직사각형 43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2" name="직사각형 41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0" name="모서리가 둥근 직사각형 39"/>
            <p:cNvSpPr/>
            <p:nvPr/>
          </p:nvSpPr>
          <p:spPr>
            <a:xfrm>
              <a:off x="5084240" y="1054227"/>
              <a:ext cx="544434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쪽지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1714459" y="2226900"/>
            <a:ext cx="553285" cy="1219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검색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47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게시판에는 공지사항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부서별 게시판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이모저모 게시판 등 이 있으며 관리자가 카테고리를 생성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수정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삭제가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346646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board.jsp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76818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게시판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79" name="그룹 7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86" name="직사각형 85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9" name="직사각형 88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0" name="직사각형 89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4" name="직사각형 83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2" name="직사각형 81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>
            <a:xfrm>
              <a:off x="5663843" y="1052736"/>
              <a:ext cx="648072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게시판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86" y="2537270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부서별 게시판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86" y="2243046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공지사항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2843638"/>
            <a:ext cx="859132" cy="369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이모저</a:t>
            </a:r>
            <a:r>
              <a:rPr lang="ko-KR" altLang="en-US" sz="900" dirty="0">
                <a:solidFill>
                  <a:schemeClr val="tx1"/>
                </a:solidFill>
              </a:rPr>
              <a:t>모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게시판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3284984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공개 제한 게시판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08" y="1557562"/>
            <a:ext cx="5550064" cy="455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11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게시판의 공자사항 카테고리는 관리자만 등록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수정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삭제가 가능하며 임직원들은 읽기 기능만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공지사항 작성 시 파일을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업로드하여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다운로드를 받을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8283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boardNotice.jsp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49170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게시판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79" name="그룹 78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83" name="그룹 82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86" name="직사각형 85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9" name="직사각형 88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0" name="직사각형 89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84" name="직사각형 83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2" name="직사각형 81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>
            <a:xfrm>
              <a:off x="5663843" y="1052736"/>
              <a:ext cx="648072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게시판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86" y="2537270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부서별 게시판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86" y="2243046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공지사항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2843638"/>
            <a:ext cx="859132" cy="369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이모저</a:t>
            </a:r>
            <a:r>
              <a:rPr lang="ko-KR" altLang="en-US" sz="900" dirty="0">
                <a:solidFill>
                  <a:schemeClr val="tx1"/>
                </a:solidFill>
              </a:rPr>
              <a:t>모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게시판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3284984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공개 제한 게시판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67" y="1517262"/>
            <a:ext cx="5595905" cy="459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42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부서별 게시판은 해당 부서의 인원만 접근 가능하며 해당 부서가 아닌 인원들은 접근이 불가능하다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해당 부서 인원들은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게시글을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등록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816259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boardDep.jsp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471386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게시판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2843638"/>
            <a:ext cx="859132" cy="369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이모저</a:t>
            </a:r>
            <a:r>
              <a:rPr lang="ko-KR" altLang="en-US" sz="900" dirty="0">
                <a:solidFill>
                  <a:schemeClr val="tx1"/>
                </a:solidFill>
              </a:rPr>
              <a:t>모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게시판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3284984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공개 제한 게시판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18" y="2216587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공지사항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86" y="2516342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부서별 게시판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02AA3BBD-2B19-428F-B664-8E1F39E19FB1}"/>
              </a:ext>
            </a:extLst>
          </p:cNvPr>
          <p:cNvSpPr/>
          <p:nvPr/>
        </p:nvSpPr>
        <p:spPr>
          <a:xfrm>
            <a:off x="3719249" y="1927820"/>
            <a:ext cx="223224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검색할내용을</a:t>
            </a:r>
            <a:r>
              <a:rPr lang="ko-KR" altLang="en-US" sz="1200" dirty="0">
                <a:solidFill>
                  <a:schemeClr val="tx1"/>
                </a:solidFill>
              </a:rPr>
              <a:t> 작성해주세요</a:t>
            </a:r>
          </a:p>
        </p:txBody>
      </p:sp>
      <p:sp>
        <p:nvSpPr>
          <p:cNvPr id="70" name="모서리가 둥근 직사각형 5">
            <a:extLst>
              <a:ext uri="{FF2B5EF4-FFF2-40B4-BE49-F238E27FC236}">
                <a16:creationId xmlns:a16="http://schemas.microsoft.com/office/drawing/2014/main" xmlns="" id="{7AC62E90-5722-4282-B999-384B0B5A5514}"/>
              </a:ext>
            </a:extLst>
          </p:cNvPr>
          <p:cNvSpPr/>
          <p:nvPr/>
        </p:nvSpPr>
        <p:spPr>
          <a:xfrm>
            <a:off x="6049193" y="1927820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988977" y="1927820"/>
            <a:ext cx="63759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---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3011932" y="1983109"/>
            <a:ext cx="149255" cy="1054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F3E7F874-270B-48B5-A513-A5D298BCE97A}"/>
              </a:ext>
            </a:extLst>
          </p:cNvPr>
          <p:cNvGrpSpPr/>
          <p:nvPr/>
        </p:nvGrpSpPr>
        <p:grpSpPr>
          <a:xfrm>
            <a:off x="2395364" y="5239112"/>
            <a:ext cx="3500563" cy="278120"/>
            <a:chOff x="2156511" y="5486562"/>
            <a:chExt cx="3500563" cy="278120"/>
          </a:xfrm>
        </p:grpSpPr>
        <p:sp>
          <p:nvSpPr>
            <p:cNvPr id="74" name="모서리가 둥근 직사각형 79">
              <a:extLst>
                <a:ext uri="{FF2B5EF4-FFF2-40B4-BE49-F238E27FC236}">
                  <a16:creationId xmlns:a16="http://schemas.microsoft.com/office/drawing/2014/main" xmlns="" id="{3D8295AB-582F-43EB-BA7B-0C37273C826C}"/>
                </a:ext>
              </a:extLst>
            </p:cNvPr>
            <p:cNvSpPr/>
            <p:nvPr/>
          </p:nvSpPr>
          <p:spPr>
            <a:xfrm>
              <a:off x="247881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80">
              <a:extLst>
                <a:ext uri="{FF2B5EF4-FFF2-40B4-BE49-F238E27FC236}">
                  <a16:creationId xmlns:a16="http://schemas.microsoft.com/office/drawing/2014/main" xmlns="" id="{511BDFD9-9636-478B-83D7-5DFE6C963F94}"/>
                </a:ext>
              </a:extLst>
            </p:cNvPr>
            <p:cNvSpPr/>
            <p:nvPr/>
          </p:nvSpPr>
          <p:spPr>
            <a:xfrm>
              <a:off x="2797611" y="5486870"/>
              <a:ext cx="318798" cy="27781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모서리가 둥근 직사각형 81">
              <a:extLst>
                <a:ext uri="{FF2B5EF4-FFF2-40B4-BE49-F238E27FC236}">
                  <a16:creationId xmlns:a16="http://schemas.microsoft.com/office/drawing/2014/main" xmlns="" id="{39240DCF-3EA0-4FA6-9C9F-6E74EB5C7FD2}"/>
                </a:ext>
              </a:extLst>
            </p:cNvPr>
            <p:cNvSpPr/>
            <p:nvPr/>
          </p:nvSpPr>
          <p:spPr>
            <a:xfrm>
              <a:off x="3116409" y="5486869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모서리가 둥근 직사각형 82">
              <a:extLst>
                <a:ext uri="{FF2B5EF4-FFF2-40B4-BE49-F238E27FC236}">
                  <a16:creationId xmlns:a16="http://schemas.microsoft.com/office/drawing/2014/main" xmlns="" id="{90A533FE-396B-4FCD-A473-0564BA8C5B8B}"/>
                </a:ext>
              </a:extLst>
            </p:cNvPr>
            <p:cNvSpPr/>
            <p:nvPr/>
          </p:nvSpPr>
          <p:spPr>
            <a:xfrm>
              <a:off x="342684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모서리가 둥근 직사각형 83">
              <a:extLst>
                <a:ext uri="{FF2B5EF4-FFF2-40B4-BE49-F238E27FC236}">
                  <a16:creationId xmlns:a16="http://schemas.microsoft.com/office/drawing/2014/main" xmlns="" id="{DB8A0213-9679-4730-BBEB-B849545B3054}"/>
                </a:ext>
              </a:extLst>
            </p:cNvPr>
            <p:cNvSpPr/>
            <p:nvPr/>
          </p:nvSpPr>
          <p:spPr>
            <a:xfrm>
              <a:off x="3745641" y="548686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모서리가 둥근 직사각형 84">
              <a:extLst>
                <a:ext uri="{FF2B5EF4-FFF2-40B4-BE49-F238E27FC236}">
                  <a16:creationId xmlns:a16="http://schemas.microsoft.com/office/drawing/2014/main" xmlns="" id="{4FA5E6F8-3115-4F22-9C13-A33EAB2C82D3}"/>
                </a:ext>
              </a:extLst>
            </p:cNvPr>
            <p:cNvSpPr/>
            <p:nvPr/>
          </p:nvSpPr>
          <p:spPr>
            <a:xfrm>
              <a:off x="4063084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모서리가 둥근 직사각형 85">
              <a:extLst>
                <a:ext uri="{FF2B5EF4-FFF2-40B4-BE49-F238E27FC236}">
                  <a16:creationId xmlns:a16="http://schemas.microsoft.com/office/drawing/2014/main" xmlns="" id="{21A43BD0-538F-40B1-A347-AD3755363282}"/>
                </a:ext>
              </a:extLst>
            </p:cNvPr>
            <p:cNvSpPr/>
            <p:nvPr/>
          </p:nvSpPr>
          <p:spPr>
            <a:xfrm>
              <a:off x="4381882" y="5486867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7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6">
              <a:extLst>
                <a:ext uri="{FF2B5EF4-FFF2-40B4-BE49-F238E27FC236}">
                  <a16:creationId xmlns:a16="http://schemas.microsoft.com/office/drawing/2014/main" xmlns="" id="{A1DAAC2D-DE78-4B11-890D-C6191D630BC0}"/>
                </a:ext>
              </a:extLst>
            </p:cNvPr>
            <p:cNvSpPr/>
            <p:nvPr/>
          </p:nvSpPr>
          <p:spPr>
            <a:xfrm>
              <a:off x="4700680" y="5486866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8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모서리가 둥근 직사각형 87">
              <a:extLst>
                <a:ext uri="{FF2B5EF4-FFF2-40B4-BE49-F238E27FC236}">
                  <a16:creationId xmlns:a16="http://schemas.microsoft.com/office/drawing/2014/main" xmlns="" id="{177A3ECB-1372-4F26-A694-9E4EA04F64AB}"/>
                </a:ext>
              </a:extLst>
            </p:cNvPr>
            <p:cNvSpPr/>
            <p:nvPr/>
          </p:nvSpPr>
          <p:spPr>
            <a:xfrm>
              <a:off x="5019478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모서리가 둥근 직사각형 88">
              <a:extLst>
                <a:ext uri="{FF2B5EF4-FFF2-40B4-BE49-F238E27FC236}">
                  <a16:creationId xmlns:a16="http://schemas.microsoft.com/office/drawing/2014/main" xmlns="" id="{EE348E2C-D4DD-42F0-B65C-C4264180D3F1}"/>
                </a:ext>
              </a:extLst>
            </p:cNvPr>
            <p:cNvSpPr/>
            <p:nvPr/>
          </p:nvSpPr>
          <p:spPr>
            <a:xfrm>
              <a:off x="5338276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xmlns="" id="{6B5F433F-8DC2-4465-BBE4-12A1BD8CC44D}"/>
                </a:ext>
              </a:extLst>
            </p:cNvPr>
            <p:cNvSpPr/>
            <p:nvPr/>
          </p:nvSpPr>
          <p:spPr>
            <a:xfrm rot="16200000" flipV="1">
              <a:off x="5395069" y="5541287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모서리가 둥근 직사각형 88">
              <a:extLst>
                <a:ext uri="{FF2B5EF4-FFF2-40B4-BE49-F238E27FC236}">
                  <a16:creationId xmlns:a16="http://schemas.microsoft.com/office/drawing/2014/main" xmlns="" id="{4B5AEFA7-5672-4C00-8C77-D0AE0287C465}"/>
                </a:ext>
              </a:extLst>
            </p:cNvPr>
            <p:cNvSpPr/>
            <p:nvPr/>
          </p:nvSpPr>
          <p:spPr>
            <a:xfrm>
              <a:off x="2156511" y="5486562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이등변 삼각형 85">
              <a:extLst>
                <a:ext uri="{FF2B5EF4-FFF2-40B4-BE49-F238E27FC236}">
                  <a16:creationId xmlns:a16="http://schemas.microsoft.com/office/drawing/2014/main" xmlns="" id="{07363135-DF1D-4D7E-B28B-ABC75E29730E}"/>
                </a:ext>
              </a:extLst>
            </p:cNvPr>
            <p:cNvSpPr/>
            <p:nvPr/>
          </p:nvSpPr>
          <p:spPr>
            <a:xfrm rot="5400000" flipV="1">
              <a:off x="2213304" y="5540978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65688"/>
              </p:ext>
            </p:extLst>
          </p:nvPr>
        </p:nvGraphicFramePr>
        <p:xfrm>
          <a:off x="1586311" y="2276872"/>
          <a:ext cx="5433961" cy="280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514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5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오늘의 하이라이트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(feat.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오늘 점심 다들 어디서 드십니까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?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머리아프다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…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박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쓸게없다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김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김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고민상담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…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과장님 생일축하드립니다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^^7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박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프로젝트 질문있습니다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프로젝트마감일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일남았어요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ㅠㅠ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이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오늘 회식있어요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참석바랍니다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88" name="모서리가 둥근 직사각형 5">
            <a:extLst>
              <a:ext uri="{FF2B5EF4-FFF2-40B4-BE49-F238E27FC236}">
                <a16:creationId xmlns:a16="http://schemas.microsoft.com/office/drawing/2014/main" xmlns="" id="{7AC62E90-5722-4282-B999-384B0B5A5514}"/>
              </a:ext>
            </a:extLst>
          </p:cNvPr>
          <p:cNvSpPr/>
          <p:nvPr/>
        </p:nvSpPr>
        <p:spPr>
          <a:xfrm>
            <a:off x="6093418" y="5661248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게시글</a:t>
            </a:r>
            <a:r>
              <a:rPr lang="ko-KR" altLang="en-US" sz="1000" b="1" dirty="0">
                <a:solidFill>
                  <a:schemeClr val="tx1"/>
                </a:solidFill>
              </a:rPr>
              <a:t> 등록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94" name="그룹 9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99" name="직사각형 9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7" name="직사각형 9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5" name="직사각형 9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105" name="모서리가 둥근 직사각형 104"/>
          <p:cNvSpPr/>
          <p:nvPr/>
        </p:nvSpPr>
        <p:spPr>
          <a:xfrm>
            <a:off x="5663843" y="1052736"/>
            <a:ext cx="648072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chemeClr val="tx1"/>
                </a:solidFill>
              </a:rPr>
              <a:t>게시판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글 등록을 하게 되면 첨부파일을 첨부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49109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boardDepWrite.jsp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5998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게시판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18" y="2216587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공지사항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86" y="2516342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부서별 게시판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2843638"/>
            <a:ext cx="859132" cy="369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이모저</a:t>
            </a:r>
            <a:r>
              <a:rPr lang="ko-KR" altLang="en-US" sz="900" dirty="0">
                <a:solidFill>
                  <a:schemeClr val="tx1"/>
                </a:solidFill>
              </a:rPr>
              <a:t>모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게시판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7" name="그룹 46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직사각형 54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91" name="모서리가 둥근 직사각형 90"/>
          <p:cNvSpPr/>
          <p:nvPr/>
        </p:nvSpPr>
        <p:spPr>
          <a:xfrm>
            <a:off x="5663843" y="1052736"/>
            <a:ext cx="648072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chemeClr val="tx1"/>
                </a:solidFill>
              </a:rPr>
              <a:t>게시판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13902"/>
            <a:ext cx="5616624" cy="465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3284984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공개 제한 게시판</a:t>
            </a:r>
          </a:p>
        </p:txBody>
      </p:sp>
    </p:spTree>
    <p:extLst>
      <p:ext uri="{BB962C8B-B14F-4D97-AF65-F5344CB8AC3E}">
        <p14:creationId xmlns:p14="http://schemas.microsoft.com/office/powerpoint/2010/main" val="116070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글 수정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삭제는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게시글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작성자만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게시판에 있는 글을 클릭하면 상세보기로 이동하며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댓글을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쓸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996364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boardDepUpdate.jsp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053605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게시판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61492" y="1489244"/>
            <a:ext cx="1142156" cy="462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3581" y="1487726"/>
            <a:ext cx="1148361" cy="5731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빠른메뉴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18" y="2216587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공지사항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399986" y="2516342"/>
            <a:ext cx="859132" cy="205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부서별 게시판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2843638"/>
            <a:ext cx="859132" cy="3693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이모저</a:t>
            </a:r>
            <a:r>
              <a:rPr lang="ko-KR" altLang="en-US" sz="900" dirty="0">
                <a:solidFill>
                  <a:schemeClr val="tx1"/>
                </a:solidFill>
              </a:rPr>
              <a:t>모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게시판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47" name="그룹 46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직사각형 54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91" name="모서리가 둥근 직사각형 90"/>
          <p:cNvSpPr/>
          <p:nvPr/>
        </p:nvSpPr>
        <p:spPr>
          <a:xfrm>
            <a:off x="5663843" y="1052736"/>
            <a:ext cx="648072" cy="372120"/>
          </a:xfrm>
          <a:prstGeom prst="roundRect">
            <a:avLst>
              <a:gd name="adj" fmla="val 451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chemeClr val="tx1"/>
                </a:solidFill>
              </a:rPr>
              <a:t>게시판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3F8B79B-8ADE-4A71-9368-874286CDF1AD}"/>
              </a:ext>
            </a:extLst>
          </p:cNvPr>
          <p:cNvSpPr/>
          <p:nvPr/>
        </p:nvSpPr>
        <p:spPr>
          <a:xfrm>
            <a:off x="400500" y="3284984"/>
            <a:ext cx="859132" cy="2050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공개 제한 게시판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513270"/>
            <a:ext cx="5616625" cy="450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6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5-1.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유스케이스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5537" y="1273668"/>
            <a:ext cx="8280920" cy="4942384"/>
            <a:chOff x="460892" y="332654"/>
            <a:chExt cx="7927532" cy="6467176"/>
          </a:xfrm>
        </p:grpSpPr>
        <p:sp>
          <p:nvSpPr>
            <p:cNvPr id="6" name="타원 5"/>
            <p:cNvSpPr/>
            <p:nvPr/>
          </p:nvSpPr>
          <p:spPr>
            <a:xfrm>
              <a:off x="4495676" y="2805838"/>
              <a:ext cx="144016" cy="1440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6" idx="4"/>
            </p:cNvCxnSpPr>
            <p:nvPr/>
          </p:nvCxnSpPr>
          <p:spPr>
            <a:xfrm>
              <a:off x="4567684" y="2949854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4495676" y="3165878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4567684" y="3165878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4495676" y="3021862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4567684" y="3021862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/>
            <p:cNvSpPr/>
            <p:nvPr/>
          </p:nvSpPr>
          <p:spPr>
            <a:xfrm>
              <a:off x="3490789" y="2924943"/>
              <a:ext cx="649162" cy="17009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로그</a:t>
              </a:r>
              <a:r>
                <a:rPr lang="ko-KR" altLang="en-US" sz="500" dirty="0">
                  <a:solidFill>
                    <a:schemeClr val="tx1"/>
                  </a:solidFill>
                </a:rPr>
                <a:t>인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3490788" y="249289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로그아</a:t>
              </a:r>
              <a:r>
                <a:rPr lang="ko-KR" altLang="en-US" sz="500" dirty="0">
                  <a:solidFill>
                    <a:schemeClr val="tx1"/>
                  </a:solidFill>
                </a:rPr>
                <a:t>웃</a:t>
              </a:r>
            </a:p>
          </p:txBody>
        </p:sp>
        <p:cxnSp>
          <p:nvCxnSpPr>
            <p:cNvPr id="14" name="구부러진 연결선 13"/>
            <p:cNvCxnSpPr>
              <a:endCxn id="12" idx="6"/>
            </p:cNvCxnSpPr>
            <p:nvPr/>
          </p:nvCxnSpPr>
          <p:spPr>
            <a:xfrm rot="10800000" flipV="1">
              <a:off x="4139951" y="3009991"/>
              <a:ext cx="348932" cy="1"/>
            </a:xfrm>
            <a:prstGeom prst="curved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구부러진 연결선 14"/>
            <p:cNvCxnSpPr>
              <a:stCxn id="12" idx="0"/>
              <a:endCxn id="13" idx="4"/>
            </p:cNvCxnSpPr>
            <p:nvPr/>
          </p:nvCxnSpPr>
          <p:spPr>
            <a:xfrm rot="5400000" flipH="1" flipV="1">
              <a:off x="3689357" y="2798930"/>
              <a:ext cx="252027" cy="12700"/>
            </a:xfrm>
            <a:prstGeom prst="curvedConnector3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2339752" y="2492895"/>
              <a:ext cx="792088" cy="9370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99592" y="1412776"/>
              <a:ext cx="864096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99592" y="2492895"/>
              <a:ext cx="864096" cy="11521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339752" y="332655"/>
              <a:ext cx="792088" cy="12801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99592" y="332656"/>
              <a:ext cx="864096" cy="7920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411214" y="273799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기안</a:t>
              </a:r>
              <a:r>
                <a:rPr lang="ko-KR" altLang="en-US" sz="500" dirty="0">
                  <a:solidFill>
                    <a:schemeClr val="tx1"/>
                  </a:solidFill>
                </a:rPr>
                <a:t>함</a:t>
              </a:r>
            </a:p>
          </p:txBody>
        </p:sp>
        <p:sp>
          <p:nvSpPr>
            <p:cNvPr id="22" name="타원 21"/>
            <p:cNvSpPr/>
            <p:nvPr/>
          </p:nvSpPr>
          <p:spPr>
            <a:xfrm>
              <a:off x="2411213" y="294855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검</a:t>
              </a:r>
              <a:r>
                <a:rPr lang="ko-KR" altLang="en-US" sz="500" dirty="0">
                  <a:solidFill>
                    <a:schemeClr val="tx1"/>
                  </a:solidFill>
                </a:rPr>
                <a:t>색</a:t>
              </a:r>
            </a:p>
          </p:txBody>
        </p:sp>
        <p:sp>
          <p:nvSpPr>
            <p:cNvPr id="23" name="타원 22"/>
            <p:cNvSpPr/>
            <p:nvPr/>
          </p:nvSpPr>
          <p:spPr>
            <a:xfrm>
              <a:off x="2411212" y="316227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결재</a:t>
              </a:r>
              <a:r>
                <a:rPr lang="ko-KR" altLang="en-US" sz="500" dirty="0">
                  <a:solidFill>
                    <a:schemeClr val="tx1"/>
                  </a:solidFill>
                </a:rPr>
                <a:t>함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53692" y="2495302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결재</a:t>
              </a:r>
              <a:endParaRPr lang="en-US" altLang="ko-KR" sz="700" b="1" dirty="0" smtClean="0"/>
            </a:p>
          </p:txBody>
        </p:sp>
        <p:cxnSp>
          <p:nvCxnSpPr>
            <p:cNvPr id="25" name="구부러진 연결선 24"/>
            <p:cNvCxnSpPr>
              <a:stCxn id="12" idx="2"/>
              <a:endCxn id="16" idx="3"/>
            </p:cNvCxnSpPr>
            <p:nvPr/>
          </p:nvCxnSpPr>
          <p:spPr>
            <a:xfrm rot="10800000">
              <a:off x="3131841" y="2961421"/>
              <a:ext cx="358949" cy="48572"/>
            </a:xfrm>
            <a:prstGeom prst="curvedConnector3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1007057" y="273799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</a:t>
              </a:r>
              <a:r>
                <a:rPr lang="ko-KR" altLang="en-US" sz="500" dirty="0">
                  <a:solidFill>
                    <a:schemeClr val="tx1"/>
                  </a:solidFill>
                </a:rPr>
                <a:t>세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1007058" y="294701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1007056" y="314719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권한수정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15864" y="334530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5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9536" y="2495550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기능</a:t>
              </a:r>
              <a:endParaRPr lang="en-US" altLang="ko-KR" sz="700" b="1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58344" y="1412776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기안</a:t>
              </a:r>
              <a:endParaRPr lang="en-US" altLang="ko-KR" sz="700" b="1" dirty="0" smtClean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1015863" y="1612831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기</a:t>
              </a:r>
              <a:r>
                <a:rPr lang="ko-KR" altLang="en-US" sz="500" dirty="0">
                  <a:solidFill>
                    <a:schemeClr val="tx1"/>
                  </a:solidFill>
                </a:rPr>
                <a:t>안</a:t>
              </a:r>
            </a:p>
          </p:txBody>
        </p:sp>
        <p:sp>
          <p:nvSpPr>
            <p:cNvPr id="33" name="타원 32"/>
            <p:cNvSpPr/>
            <p:nvPr/>
          </p:nvSpPr>
          <p:spPr>
            <a:xfrm>
              <a:off x="1007055" y="180943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</a:t>
              </a:r>
              <a:r>
                <a:rPr lang="ko-KR" altLang="en-US" sz="500" dirty="0">
                  <a:solidFill>
                    <a:schemeClr val="tx1"/>
                  </a:solidFill>
                </a:rPr>
                <a:t>신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1015864" y="198646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임시보관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1007054" y="63570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5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36" name="타원 35"/>
            <p:cNvSpPr/>
            <p:nvPr/>
          </p:nvSpPr>
          <p:spPr>
            <a:xfrm>
              <a:off x="1007053" y="85471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58344" y="345637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</a:t>
              </a:r>
              <a:r>
                <a:rPr lang="ko-KR" altLang="en-US" sz="700" b="1" dirty="0"/>
                <a:t>능</a:t>
              </a:r>
              <a:endParaRPr lang="en-US" altLang="ko-KR" sz="700" b="1" dirty="0" smtClean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53695" y="332656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</a:t>
              </a:r>
              <a:r>
                <a:rPr lang="ko-KR" altLang="en-US" sz="700" b="1" dirty="0"/>
                <a:t>능</a:t>
              </a:r>
              <a:endParaRPr lang="en-US" altLang="ko-KR" sz="700" b="1" dirty="0" smtClean="0"/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214" y="51994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</a:t>
              </a:r>
              <a:r>
                <a:rPr lang="ko-KR" altLang="en-US" sz="500" dirty="0">
                  <a:solidFill>
                    <a:schemeClr val="tx1"/>
                  </a:solidFill>
                </a:rPr>
                <a:t>신</a:t>
              </a: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211" y="728700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반</a:t>
              </a:r>
              <a:r>
                <a:rPr lang="ko-KR" altLang="en-US" sz="500" dirty="0">
                  <a:solidFill>
                    <a:schemeClr val="tx1"/>
                  </a:solidFill>
                </a:rPr>
                <a:t>려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214" y="94472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42" name="타원 41"/>
            <p:cNvSpPr/>
            <p:nvPr/>
          </p:nvSpPr>
          <p:spPr>
            <a:xfrm>
              <a:off x="2408107" y="116855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참조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2411210" y="141246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상세보기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16200000" flipV="1">
              <a:off x="1756846" y="2147272"/>
              <a:ext cx="664784" cy="6511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44"/>
            <p:cNvCxnSpPr>
              <a:stCxn id="34" idx="4"/>
              <a:endCxn id="18" idx="0"/>
            </p:cNvCxnSpPr>
            <p:nvPr/>
          </p:nvCxnSpPr>
          <p:spPr>
            <a:xfrm rot="5400000">
              <a:off x="1172840" y="2325288"/>
              <a:ext cx="326407" cy="8806"/>
            </a:xfrm>
            <a:prstGeom prst="curvedConnector3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구부러진 연결선 45"/>
            <p:cNvCxnSpPr>
              <a:stCxn id="33" idx="6"/>
              <a:endCxn id="19" idx="1"/>
            </p:cNvCxnSpPr>
            <p:nvPr/>
          </p:nvCxnSpPr>
          <p:spPr>
            <a:xfrm flipV="1">
              <a:off x="1656218" y="972743"/>
              <a:ext cx="683534" cy="92670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구부러진 연결선 46"/>
            <p:cNvCxnSpPr>
              <a:stCxn id="32" idx="1"/>
            </p:cNvCxnSpPr>
            <p:nvPr/>
          </p:nvCxnSpPr>
          <p:spPr>
            <a:xfrm rot="5400000" flipH="1" flipV="1">
              <a:off x="853706" y="1381969"/>
              <a:ext cx="514450" cy="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3412976" y="332654"/>
              <a:ext cx="1735088" cy="11801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354289" y="345637"/>
              <a:ext cx="792088" cy="5491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417565" y="359021"/>
              <a:ext cx="792088" cy="11434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596336" y="343243"/>
              <a:ext cx="792088" cy="7815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911428" y="1819856"/>
              <a:ext cx="648072" cy="5902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52341" y="2166488"/>
              <a:ext cx="792088" cy="2160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38874" y="2507774"/>
              <a:ext cx="792088" cy="8470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200292" y="2166487"/>
              <a:ext cx="792088" cy="13858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58452" y="343243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개인정보 수정</a:t>
              </a:r>
              <a:endParaRPr lang="en-US" altLang="ko-KR" sz="700" b="1" dirty="0" smtClean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62433" y="359020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업무 관리</a:t>
              </a:r>
              <a:endParaRPr lang="en-US" altLang="ko-KR" sz="700" b="1" dirty="0" smtClean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31508" y="351201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</a:t>
              </a:r>
              <a:r>
                <a:rPr lang="ko-KR" altLang="en-US" sz="700" b="1" dirty="0"/>
                <a:t>능</a:t>
              </a:r>
              <a:endParaRPr lang="en-US" altLang="ko-KR" sz="700" b="1" dirty="0" smtClean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810279" y="351201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부</a:t>
              </a:r>
              <a:r>
                <a:rPr lang="ko-KR" altLang="en-US" sz="700" b="1" dirty="0"/>
                <a:t>가</a:t>
              </a:r>
              <a:endParaRPr lang="en-US" altLang="ko-KR" sz="700" b="1" dirty="0" smtClean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053363" y="1825448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</a:t>
              </a:r>
              <a:r>
                <a:rPr lang="ko-KR" altLang="en-US" sz="700" b="1" dirty="0"/>
                <a:t>능</a:t>
              </a:r>
              <a:endParaRPr lang="en-US" altLang="ko-KR" sz="700" b="1" dirty="0" smtClean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626048" y="2166488"/>
              <a:ext cx="88036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err="1" smtClean="0"/>
                <a:t>대시보드</a:t>
              </a:r>
              <a:r>
                <a:rPr lang="ko-KR" altLang="en-US" sz="700" b="1" dirty="0" smtClean="0"/>
                <a:t> </a:t>
              </a:r>
              <a:r>
                <a:rPr lang="en-US" altLang="ko-KR" sz="700" b="1" dirty="0" smtClean="0"/>
                <a:t>UI </a:t>
              </a:r>
              <a:r>
                <a:rPr lang="ko-KR" altLang="en-US" sz="700" b="1" dirty="0" smtClean="0"/>
                <a:t>설정</a:t>
              </a:r>
              <a:endParaRPr lang="en-US" altLang="ko-KR" sz="700" b="1" dirty="0" smtClean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962865" y="2521794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일정 관리</a:t>
              </a:r>
              <a:endParaRPr lang="en-US" altLang="ko-KR" sz="700" b="1" dirty="0" smtClean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14235" y="2151902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기능</a:t>
              </a:r>
              <a:endParaRPr lang="en-US" altLang="ko-KR" sz="700" b="1" dirty="0" smtClean="0"/>
            </a:p>
          </p:txBody>
        </p:sp>
        <p:sp>
          <p:nvSpPr>
            <p:cNvPr id="67" name="타원 66"/>
            <p:cNvSpPr/>
            <p:nvPr/>
          </p:nvSpPr>
          <p:spPr>
            <a:xfrm>
              <a:off x="3923382" y="539413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417070" y="92636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연락처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3435970" y="89478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주소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4411091" y="1217025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이메일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3435969" y="122794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사진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화살표 연결선 71"/>
            <p:cNvCxnSpPr>
              <a:stCxn id="67" idx="3"/>
              <a:endCxn id="69" idx="7"/>
            </p:cNvCxnSpPr>
            <p:nvPr/>
          </p:nvCxnSpPr>
          <p:spPr>
            <a:xfrm flipH="1">
              <a:off x="3990065" y="693070"/>
              <a:ext cx="28385" cy="2280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endCxn id="71" idx="6"/>
            </p:cNvCxnSpPr>
            <p:nvPr/>
          </p:nvCxnSpPr>
          <p:spPr>
            <a:xfrm flipH="1">
              <a:off x="4085132" y="718007"/>
              <a:ext cx="99911" cy="5999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endCxn id="70" idx="2"/>
            </p:cNvCxnSpPr>
            <p:nvPr/>
          </p:nvCxnSpPr>
          <p:spPr>
            <a:xfrm>
              <a:off x="4330476" y="718007"/>
              <a:ext cx="80615" cy="5890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endCxn id="68" idx="1"/>
            </p:cNvCxnSpPr>
            <p:nvPr/>
          </p:nvCxnSpPr>
          <p:spPr>
            <a:xfrm>
              <a:off x="4463989" y="693070"/>
              <a:ext cx="48149" cy="2596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타원 75"/>
            <p:cNvSpPr/>
            <p:nvPr/>
          </p:nvSpPr>
          <p:spPr>
            <a:xfrm>
              <a:off x="5425750" y="61388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업무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489027" y="56843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등록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6489026" y="78373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6489025" y="999107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6489024" y="122003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상세보기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7667798" y="603060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보기권</a:t>
              </a:r>
              <a:r>
                <a:rPr lang="ko-KR" altLang="en-US" sz="500" dirty="0">
                  <a:solidFill>
                    <a:schemeClr val="tx1"/>
                  </a:solidFill>
                </a:rPr>
                <a:t>한</a:t>
              </a:r>
            </a:p>
          </p:txBody>
        </p:sp>
        <p:sp>
          <p:nvSpPr>
            <p:cNvPr id="82" name="타원 81"/>
            <p:cNvSpPr/>
            <p:nvPr/>
          </p:nvSpPr>
          <p:spPr>
            <a:xfrm>
              <a:off x="7672761" y="856530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</a:t>
              </a:r>
              <a:r>
                <a:rPr lang="ko-KR" altLang="en-US" sz="500" dirty="0">
                  <a:solidFill>
                    <a:schemeClr val="tx1"/>
                  </a:solidFill>
                </a:rPr>
                <a:t>태</a:t>
              </a:r>
            </a:p>
          </p:txBody>
        </p:sp>
        <p:sp>
          <p:nvSpPr>
            <p:cNvPr id="83" name="타원 82"/>
            <p:cNvSpPr/>
            <p:nvPr/>
          </p:nvSpPr>
          <p:spPr>
            <a:xfrm>
              <a:off x="5910337" y="2050420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업무완</a:t>
              </a:r>
              <a:r>
                <a:rPr lang="ko-KR" altLang="en-US" sz="500" dirty="0">
                  <a:solidFill>
                    <a:schemeClr val="tx1"/>
                  </a:solidFill>
                </a:rPr>
                <a:t>료</a:t>
              </a:r>
            </a:p>
          </p:txBody>
        </p:sp>
        <p:sp>
          <p:nvSpPr>
            <p:cNvPr id="84" name="타원 83"/>
            <p:cNvSpPr/>
            <p:nvPr/>
          </p:nvSpPr>
          <p:spPr>
            <a:xfrm>
              <a:off x="5925315" y="2723550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개</a:t>
              </a:r>
              <a:r>
                <a:rPr lang="ko-KR" altLang="en-US" sz="500" dirty="0">
                  <a:solidFill>
                    <a:schemeClr val="tx1"/>
                  </a:solidFill>
                </a:rPr>
                <a:t>인</a:t>
              </a:r>
            </a:p>
          </p:txBody>
        </p:sp>
        <p:sp>
          <p:nvSpPr>
            <p:cNvPr id="85" name="타원 84"/>
            <p:cNvSpPr/>
            <p:nvPr/>
          </p:nvSpPr>
          <p:spPr>
            <a:xfrm>
              <a:off x="5926407" y="292157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팀</a:t>
              </a:r>
              <a:r>
                <a:rPr lang="ko-KR" altLang="en-US" sz="500" dirty="0" err="1">
                  <a:solidFill>
                    <a:schemeClr val="tx1"/>
                  </a:solidFill>
                </a:rPr>
                <a:t>별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925316" y="311435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부서</a:t>
              </a:r>
              <a:r>
                <a:rPr lang="ko-KR" altLang="en-US" sz="500" dirty="0">
                  <a:solidFill>
                    <a:schemeClr val="tx1"/>
                  </a:solidFill>
                </a:rPr>
                <a:t>별</a:t>
              </a:r>
            </a:p>
          </p:txBody>
        </p:sp>
        <p:sp>
          <p:nvSpPr>
            <p:cNvPr id="87" name="타원 86"/>
            <p:cNvSpPr/>
            <p:nvPr/>
          </p:nvSpPr>
          <p:spPr>
            <a:xfrm>
              <a:off x="7271753" y="2415557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7271754" y="264798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등록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7271754" y="331720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권한설정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7271754" y="309504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상세보기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7271754" y="2871411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구부러진 연결선 91"/>
            <p:cNvCxnSpPr>
              <a:stCxn id="12" idx="6"/>
            </p:cNvCxnSpPr>
            <p:nvPr/>
          </p:nvCxnSpPr>
          <p:spPr>
            <a:xfrm flipV="1">
              <a:off x="4139951" y="1512806"/>
              <a:ext cx="372188" cy="1497187"/>
            </a:xfrm>
            <a:prstGeom prst="curvedConnector2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구부러진 연결선 92"/>
            <p:cNvCxnSpPr>
              <a:stCxn id="12" idx="7"/>
              <a:endCxn id="56" idx="2"/>
            </p:cNvCxnSpPr>
            <p:nvPr/>
          </p:nvCxnSpPr>
          <p:spPr>
            <a:xfrm rot="5400000" flipH="1" flipV="1">
              <a:off x="4262964" y="2164432"/>
              <a:ext cx="567341" cy="100350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구부러진 연결선 93"/>
            <p:cNvCxnSpPr>
              <a:stCxn id="12" idx="4"/>
            </p:cNvCxnSpPr>
            <p:nvPr/>
          </p:nvCxnSpPr>
          <p:spPr>
            <a:xfrm rot="16200000" flipH="1">
              <a:off x="4792536" y="2117876"/>
              <a:ext cx="90010" cy="2044342"/>
            </a:xfrm>
            <a:prstGeom prst="curvedConnector2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구부러진 연결선 94"/>
            <p:cNvCxnSpPr/>
            <p:nvPr/>
          </p:nvCxnSpPr>
          <p:spPr>
            <a:xfrm flipV="1">
              <a:off x="6651800" y="3217787"/>
              <a:ext cx="548493" cy="3"/>
            </a:xfrm>
            <a:prstGeom prst="curvedConnector3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구부러진 연결선 95"/>
            <p:cNvCxnSpPr>
              <a:stCxn id="12" idx="7"/>
              <a:endCxn id="51" idx="2"/>
            </p:cNvCxnSpPr>
            <p:nvPr/>
          </p:nvCxnSpPr>
          <p:spPr>
            <a:xfrm rot="5400000" flipH="1" flipV="1">
              <a:off x="3870074" y="1069594"/>
              <a:ext cx="2055069" cy="1705450"/>
            </a:xfrm>
            <a:prstGeom prst="curvedConnector3">
              <a:avLst>
                <a:gd name="adj1" fmla="val 41966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구부러진 연결선 96"/>
            <p:cNvCxnSpPr>
              <a:stCxn id="76" idx="5"/>
              <a:endCxn id="55" idx="0"/>
            </p:cNvCxnSpPr>
            <p:nvPr/>
          </p:nvCxnSpPr>
          <p:spPr>
            <a:xfrm rot="16200000" flipH="1">
              <a:off x="5581496" y="1165887"/>
              <a:ext cx="1052317" cy="255619"/>
            </a:xfrm>
            <a:prstGeom prst="curvedConnector3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구부러진 연결선 97"/>
            <p:cNvCxnSpPr>
              <a:stCxn id="51" idx="3"/>
            </p:cNvCxnSpPr>
            <p:nvPr/>
          </p:nvCxnSpPr>
          <p:spPr>
            <a:xfrm>
              <a:off x="6146377" y="620211"/>
              <a:ext cx="271188" cy="16286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구부러진 연결선 98"/>
            <p:cNvCxnSpPr>
              <a:stCxn id="77" idx="6"/>
              <a:endCxn id="53" idx="1"/>
            </p:cNvCxnSpPr>
            <p:nvPr/>
          </p:nvCxnSpPr>
          <p:spPr>
            <a:xfrm>
              <a:off x="7138190" y="658446"/>
              <a:ext cx="458146" cy="7554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구부러진 연결선 99"/>
            <p:cNvCxnSpPr>
              <a:stCxn id="78" idx="6"/>
            </p:cNvCxnSpPr>
            <p:nvPr/>
          </p:nvCxnSpPr>
          <p:spPr>
            <a:xfrm flipV="1">
              <a:off x="7138189" y="854714"/>
              <a:ext cx="458145" cy="1903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/>
            <p:cNvSpPr/>
            <p:nvPr/>
          </p:nvSpPr>
          <p:spPr>
            <a:xfrm>
              <a:off x="899592" y="3789040"/>
              <a:ext cx="864096" cy="9370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339752" y="3789040"/>
              <a:ext cx="792088" cy="9370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726226" y="5318284"/>
              <a:ext cx="792088" cy="9370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62751" y="4919030"/>
              <a:ext cx="792088" cy="7523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60892" y="5783126"/>
              <a:ext cx="792088" cy="9370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292081" y="3491244"/>
              <a:ext cx="1834354" cy="137791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422921" y="4391737"/>
              <a:ext cx="792088" cy="9370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860253" y="5646755"/>
              <a:ext cx="792088" cy="11530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5885927" y="4996329"/>
              <a:ext cx="792088" cy="6649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886931" y="5949280"/>
              <a:ext cx="79208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227316" y="3717032"/>
              <a:ext cx="792088" cy="5784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7276717" y="4977171"/>
              <a:ext cx="792088" cy="6840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7295717" y="5912803"/>
              <a:ext cx="792088" cy="757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7294821" y="4542757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게시글</a:t>
              </a:r>
              <a:r>
                <a:rPr lang="en-US" altLang="ko-KR" sz="5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500" dirty="0" err="1" smtClean="0">
                  <a:solidFill>
                    <a:schemeClr val="tx1"/>
                  </a:solidFill>
                </a:rPr>
                <a:t>댓글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353615" y="371703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5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358547" y="415678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5354289" y="393907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118" name="타원 117"/>
            <p:cNvSpPr/>
            <p:nvPr/>
          </p:nvSpPr>
          <p:spPr>
            <a:xfrm>
              <a:off x="5354288" y="4362737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권한설정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5368782" y="460462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검색기능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6234918" y="4145163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공유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6243734" y="370785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업로드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6234917" y="4601891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다운로드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4494383" y="4584545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상세보</a:t>
              </a:r>
              <a:r>
                <a:rPr lang="ko-KR" altLang="en-US" sz="500" dirty="0">
                  <a:solidFill>
                    <a:schemeClr val="tx1"/>
                  </a:solidFill>
                </a:rPr>
                <a:t>기</a:t>
              </a:r>
            </a:p>
          </p:txBody>
        </p:sp>
        <p:sp>
          <p:nvSpPr>
            <p:cNvPr id="124" name="타원 123"/>
            <p:cNvSpPr/>
            <p:nvPr/>
          </p:nvSpPr>
          <p:spPr>
            <a:xfrm>
              <a:off x="4494931" y="479643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검색기능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4509737" y="510936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다운로드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7288533" y="388787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7295717" y="408460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권한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7343216" y="519588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가입수락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7353646" y="544153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탈퇴수락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7370241" y="607150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5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131" name="타원 130"/>
            <p:cNvSpPr/>
            <p:nvPr/>
          </p:nvSpPr>
          <p:spPr>
            <a:xfrm>
              <a:off x="7370241" y="627331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132" name="타원 131"/>
            <p:cNvSpPr/>
            <p:nvPr/>
          </p:nvSpPr>
          <p:spPr>
            <a:xfrm>
              <a:off x="7367179" y="645333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5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133" name="타원 132"/>
            <p:cNvSpPr/>
            <p:nvPr/>
          </p:nvSpPr>
          <p:spPr>
            <a:xfrm>
              <a:off x="5957389" y="518426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게시판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5962865" y="544153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회원관리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5962865" y="6158780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게시판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5962865" y="636332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가입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3913909" y="586372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회장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38" name="타원 137"/>
            <p:cNvSpPr/>
            <p:nvPr/>
          </p:nvSpPr>
          <p:spPr>
            <a:xfrm>
              <a:off x="3911537" y="609329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회</a:t>
              </a:r>
              <a:r>
                <a:rPr lang="ko-KR" altLang="en-US" sz="500" dirty="0">
                  <a:solidFill>
                    <a:schemeClr val="tx1"/>
                  </a:solidFill>
                </a:rPr>
                <a:t>원</a:t>
              </a:r>
            </a:p>
          </p:txBody>
        </p:sp>
        <p:sp>
          <p:nvSpPr>
            <p:cNvPr id="139" name="타원 138"/>
            <p:cNvSpPr/>
            <p:nvPr/>
          </p:nvSpPr>
          <p:spPr>
            <a:xfrm>
              <a:off x="3911537" y="632454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검색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3928714" y="654127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생성신청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972568" y="3994596"/>
              <a:ext cx="723271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미결제 상세보기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975964" y="4235173"/>
              <a:ext cx="719875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기결된결제</a:t>
              </a:r>
              <a:r>
                <a:rPr lang="ko-KR" altLang="en-US" sz="500" dirty="0" smtClean="0">
                  <a:solidFill>
                    <a:schemeClr val="tx1"/>
                  </a:solidFill>
                </a:rPr>
                <a:t> 상세보기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975963" y="4461275"/>
              <a:ext cx="717231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반려된결제</a:t>
              </a:r>
              <a:r>
                <a:rPr lang="ko-KR" altLang="en-US" sz="500" dirty="0" smtClean="0">
                  <a:solidFill>
                    <a:schemeClr val="tx1"/>
                  </a:solidFill>
                </a:rPr>
                <a:t> 상세보기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2408106" y="399274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신</a:t>
              </a:r>
            </a:p>
          </p:txBody>
        </p:sp>
        <p:sp>
          <p:nvSpPr>
            <p:cNvPr id="145" name="타원 144"/>
            <p:cNvSpPr/>
            <p:nvPr/>
          </p:nvSpPr>
          <p:spPr>
            <a:xfrm>
              <a:off x="2401359" y="424679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발</a:t>
              </a:r>
              <a:r>
                <a:rPr lang="ko-KR" altLang="en-US" sz="500" dirty="0">
                  <a:solidFill>
                    <a:schemeClr val="tx1"/>
                  </a:solidFill>
                </a:rPr>
                <a:t>신</a:t>
              </a:r>
            </a:p>
          </p:txBody>
        </p:sp>
        <p:sp>
          <p:nvSpPr>
            <p:cNvPr id="146" name="타원 145"/>
            <p:cNvSpPr/>
            <p:nvPr/>
          </p:nvSpPr>
          <p:spPr>
            <a:xfrm>
              <a:off x="2414788" y="450087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다중선택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1797688" y="5570785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보</a:t>
              </a:r>
              <a:r>
                <a:rPr lang="ko-KR" altLang="en-US" sz="500" dirty="0">
                  <a:solidFill>
                    <a:schemeClr val="tx1"/>
                  </a:solidFill>
                </a:rPr>
                <a:t>기</a:t>
              </a:r>
            </a:p>
          </p:txBody>
        </p:sp>
        <p:sp>
          <p:nvSpPr>
            <p:cNvPr id="148" name="타원 147"/>
            <p:cNvSpPr/>
            <p:nvPr/>
          </p:nvSpPr>
          <p:spPr>
            <a:xfrm>
              <a:off x="1797687" y="580433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5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149" name="타원 148"/>
            <p:cNvSpPr/>
            <p:nvPr/>
          </p:nvSpPr>
          <p:spPr>
            <a:xfrm>
              <a:off x="1815034" y="6025893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댓글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516968" y="5165080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상세보기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516968" y="542355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검색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516967" y="599191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등록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516907" y="621138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516968" y="6456193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512384" y="3792694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err="1" smtClean="0"/>
                <a:t>메세지</a:t>
              </a:r>
              <a:endParaRPr lang="en-US" altLang="ko-KR" sz="700" b="1" dirty="0" smtClean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149533" y="3792694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기능</a:t>
              </a:r>
              <a:endParaRPr lang="en-US" altLang="ko-KR" sz="700" b="1" dirty="0" smtClean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808286" y="5323531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자유게시판</a:t>
              </a:r>
              <a:endParaRPr lang="en-US" altLang="ko-KR" sz="700" b="1" dirty="0" smtClean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77480" y="4919030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보기</a:t>
              </a:r>
              <a:endParaRPr lang="en-US" altLang="ko-KR" sz="700" b="1" dirty="0" smtClean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32596" y="5792427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글작성</a:t>
              </a:r>
              <a:endParaRPr lang="en-US" altLang="ko-KR" sz="700" b="1" dirty="0" smtClean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85927" y="3494264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문서관리</a:t>
              </a:r>
              <a:endParaRPr lang="en-US" altLang="ko-KR" sz="700" b="1" dirty="0" smtClean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592527" y="4391737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주소</a:t>
              </a:r>
              <a:r>
                <a:rPr lang="ko-KR" altLang="en-US" sz="700" b="1"/>
                <a:t>록</a:t>
              </a:r>
              <a:endParaRPr lang="en-US" altLang="ko-KR" sz="700" b="1" dirty="0" smtClean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026310" y="5646755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동호회</a:t>
              </a:r>
              <a:endParaRPr lang="en-US" altLang="ko-KR" sz="700" b="1" dirty="0" smtClean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37097" y="4981095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동호회 관리</a:t>
              </a:r>
              <a:endParaRPr lang="en-US" altLang="ko-KR" sz="700" b="1" dirty="0" smtClean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957389" y="5932028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동호회 회원</a:t>
              </a:r>
              <a:endParaRPr lang="en-US" altLang="ko-KR" sz="700" b="1" dirty="0" smtClean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350016" y="5890818"/>
              <a:ext cx="6896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err="1" smtClean="0"/>
                <a:t>댓글</a:t>
              </a:r>
              <a:r>
                <a:rPr lang="en-US" altLang="ko-KR" sz="700" b="1" dirty="0" smtClean="0"/>
                <a:t>, </a:t>
              </a:r>
              <a:r>
                <a:rPr lang="ko-KR" altLang="en-US" sz="700" b="1" dirty="0" err="1" smtClean="0"/>
                <a:t>게시글</a:t>
              </a:r>
              <a:endParaRPr lang="en-US" altLang="ko-KR" sz="700" b="1" dirty="0" smtClean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490660" y="4969187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회원</a:t>
              </a:r>
              <a:endParaRPr lang="en-US" altLang="ko-KR" sz="700" b="1" dirty="0" smtClean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446077" y="3692666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기능</a:t>
              </a:r>
              <a:endParaRPr lang="en-US" altLang="ko-KR" sz="700" b="1" dirty="0" smtClean="0"/>
            </a:p>
          </p:txBody>
        </p:sp>
        <p:cxnSp>
          <p:nvCxnSpPr>
            <p:cNvPr id="168" name="구부러진 연결선 167"/>
            <p:cNvCxnSpPr>
              <a:stCxn id="12" idx="4"/>
            </p:cNvCxnSpPr>
            <p:nvPr/>
          </p:nvCxnSpPr>
          <p:spPr>
            <a:xfrm rot="5400000">
              <a:off x="3083660" y="3075334"/>
              <a:ext cx="712002" cy="751419"/>
            </a:xfrm>
            <a:prstGeom prst="curvedConnector2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구부러진 연결선 168"/>
            <p:cNvCxnSpPr>
              <a:stCxn id="12" idx="4"/>
              <a:endCxn id="107" idx="1"/>
            </p:cNvCxnSpPr>
            <p:nvPr/>
          </p:nvCxnSpPr>
          <p:spPr>
            <a:xfrm rot="16200000" flipH="1">
              <a:off x="3236535" y="3673876"/>
              <a:ext cx="1765221" cy="607551"/>
            </a:xfrm>
            <a:prstGeom prst="curvedConnector2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구부러진 연결선 169"/>
            <p:cNvCxnSpPr/>
            <p:nvPr/>
          </p:nvCxnSpPr>
          <p:spPr>
            <a:xfrm rot="10800000" flipV="1">
              <a:off x="1763688" y="3438588"/>
              <a:ext cx="864096" cy="368456"/>
            </a:xfrm>
            <a:prstGeom prst="curvedConnector3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구부러진 연결선 170"/>
            <p:cNvCxnSpPr>
              <a:stCxn id="12" idx="4"/>
              <a:endCxn id="157" idx="0"/>
            </p:cNvCxnSpPr>
            <p:nvPr/>
          </p:nvCxnSpPr>
          <p:spPr>
            <a:xfrm rot="5400000">
              <a:off x="1855961" y="3364121"/>
              <a:ext cx="2228489" cy="1690330"/>
            </a:xfrm>
            <a:prstGeom prst="curvedConnector3">
              <a:avLst>
                <a:gd name="adj1" fmla="val 79919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구부러진 연결선 171"/>
            <p:cNvCxnSpPr>
              <a:stCxn id="147" idx="2"/>
              <a:endCxn id="104" idx="3"/>
            </p:cNvCxnSpPr>
            <p:nvPr/>
          </p:nvCxnSpPr>
          <p:spPr>
            <a:xfrm rot="10800000">
              <a:off x="1254840" y="5295231"/>
              <a:ext cx="542849" cy="365565"/>
            </a:xfrm>
            <a:prstGeom prst="curvedConnector3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구부러진 연결선 172"/>
            <p:cNvCxnSpPr>
              <a:stCxn id="148" idx="2"/>
              <a:endCxn id="105" idx="3"/>
            </p:cNvCxnSpPr>
            <p:nvPr/>
          </p:nvCxnSpPr>
          <p:spPr>
            <a:xfrm rot="10800000" flipV="1">
              <a:off x="1252981" y="5894348"/>
              <a:ext cx="544707" cy="35730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구부러진 연결선 173"/>
            <p:cNvCxnSpPr>
              <a:stCxn id="149" idx="2"/>
            </p:cNvCxnSpPr>
            <p:nvPr/>
          </p:nvCxnSpPr>
          <p:spPr>
            <a:xfrm rot="10800000" flipV="1">
              <a:off x="1254840" y="6115902"/>
              <a:ext cx="560194" cy="48144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구부러진 연결선 174"/>
            <p:cNvCxnSpPr>
              <a:endCxn id="125" idx="0"/>
            </p:cNvCxnSpPr>
            <p:nvPr/>
          </p:nvCxnSpPr>
          <p:spPr>
            <a:xfrm rot="16200000" flipH="1">
              <a:off x="4763731" y="5038775"/>
              <a:ext cx="126369" cy="14807"/>
            </a:xfrm>
            <a:prstGeom prst="curvedConnector3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구부러진 연결선 175"/>
            <p:cNvCxnSpPr>
              <a:stCxn id="12" idx="4"/>
              <a:endCxn id="108" idx="0"/>
            </p:cNvCxnSpPr>
            <p:nvPr/>
          </p:nvCxnSpPr>
          <p:spPr>
            <a:xfrm rot="16200000" flipH="1">
              <a:off x="2759977" y="4150434"/>
              <a:ext cx="2551713" cy="440927"/>
            </a:xfrm>
            <a:prstGeom prst="curvedConnector3">
              <a:avLst>
                <a:gd name="adj1" fmla="val 66424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구부러진 연결선 176"/>
            <p:cNvCxnSpPr>
              <a:stCxn id="137" idx="7"/>
              <a:endCxn id="109" idx="1"/>
            </p:cNvCxnSpPr>
            <p:nvPr/>
          </p:nvCxnSpPr>
          <p:spPr>
            <a:xfrm rot="5400000" flipH="1" flipV="1">
              <a:off x="4896315" y="4900478"/>
              <a:ext cx="561300" cy="1417923"/>
            </a:xfrm>
            <a:prstGeom prst="curvedConnector2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구부러진 연결선 177"/>
            <p:cNvCxnSpPr>
              <a:stCxn id="138" idx="6"/>
              <a:endCxn id="110" idx="1"/>
            </p:cNvCxnSpPr>
            <p:nvPr/>
          </p:nvCxnSpPr>
          <p:spPr>
            <a:xfrm>
              <a:off x="4560700" y="6183306"/>
              <a:ext cx="1326231" cy="9001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구부러진 연결선 178"/>
            <p:cNvCxnSpPr>
              <a:stCxn id="135" idx="6"/>
              <a:endCxn id="113" idx="1"/>
            </p:cNvCxnSpPr>
            <p:nvPr/>
          </p:nvCxnSpPr>
          <p:spPr>
            <a:xfrm>
              <a:off x="6612028" y="6248790"/>
              <a:ext cx="683689" cy="4276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구부러진 연결선 179"/>
            <p:cNvCxnSpPr>
              <a:stCxn id="133" idx="6"/>
              <a:endCxn id="114" idx="3"/>
            </p:cNvCxnSpPr>
            <p:nvPr/>
          </p:nvCxnSpPr>
          <p:spPr>
            <a:xfrm flipV="1">
              <a:off x="6606552" y="4696414"/>
              <a:ext cx="783337" cy="577864"/>
            </a:xfrm>
            <a:prstGeom prst="curvedConnector2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구부러진 연결선 180"/>
            <p:cNvCxnSpPr>
              <a:stCxn id="114" idx="0"/>
              <a:endCxn id="111" idx="2"/>
            </p:cNvCxnSpPr>
            <p:nvPr/>
          </p:nvCxnSpPr>
          <p:spPr>
            <a:xfrm rot="5400000" flipH="1" flipV="1">
              <a:off x="7497754" y="4417152"/>
              <a:ext cx="247255" cy="395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구부러진 연결선 181"/>
            <p:cNvCxnSpPr>
              <a:stCxn id="134" idx="6"/>
              <a:endCxn id="112" idx="1"/>
            </p:cNvCxnSpPr>
            <p:nvPr/>
          </p:nvCxnSpPr>
          <p:spPr>
            <a:xfrm flipV="1">
              <a:off x="6612028" y="5319210"/>
              <a:ext cx="664689" cy="21233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구부러진 연결선 182"/>
            <p:cNvCxnSpPr>
              <a:stCxn id="12" idx="4"/>
            </p:cNvCxnSpPr>
            <p:nvPr/>
          </p:nvCxnSpPr>
          <p:spPr>
            <a:xfrm rot="16200000" flipH="1">
              <a:off x="4278734" y="2631677"/>
              <a:ext cx="549982" cy="1476711"/>
            </a:xfrm>
            <a:prstGeom prst="curvedConnector2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구부러진 연결선 183"/>
            <p:cNvCxnSpPr>
              <a:stCxn id="115" idx="6"/>
              <a:endCxn id="121" idx="2"/>
            </p:cNvCxnSpPr>
            <p:nvPr/>
          </p:nvCxnSpPr>
          <p:spPr>
            <a:xfrm flipV="1">
              <a:off x="6002778" y="3797866"/>
              <a:ext cx="240956" cy="917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구부러진 연결선 184"/>
            <p:cNvCxnSpPr>
              <a:endCxn id="122" idx="0"/>
            </p:cNvCxnSpPr>
            <p:nvPr/>
          </p:nvCxnSpPr>
          <p:spPr>
            <a:xfrm rot="5400000">
              <a:off x="6431364" y="4464939"/>
              <a:ext cx="265087" cy="8816"/>
            </a:xfrm>
            <a:prstGeom prst="curvedConnector3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구부러진 연결선 185"/>
            <p:cNvCxnSpPr>
              <a:stCxn id="12" idx="1"/>
            </p:cNvCxnSpPr>
            <p:nvPr/>
          </p:nvCxnSpPr>
          <p:spPr>
            <a:xfrm rot="16200000" flipV="1">
              <a:off x="2162584" y="1526579"/>
              <a:ext cx="1024378" cy="1822169"/>
            </a:xfrm>
            <a:prstGeom prst="curvedConnector2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4272860" y="3595594"/>
              <a:ext cx="43204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임직</a:t>
              </a:r>
              <a:r>
                <a:rPr lang="ko-KR" altLang="en-US" sz="500" dirty="0"/>
                <a:t>원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4116915" y="3660134"/>
              <a:ext cx="792088" cy="61923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89" name="타원 188"/>
            <p:cNvSpPr/>
            <p:nvPr/>
          </p:nvSpPr>
          <p:spPr>
            <a:xfrm>
              <a:off x="4213274" y="4048151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댓글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337178" y="3660133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이슈</a:t>
              </a:r>
              <a:endParaRPr lang="en-US" altLang="ko-KR" sz="700" b="1" dirty="0" smtClean="0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4208312" y="384457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본문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구부러진 연결선 191"/>
            <p:cNvCxnSpPr/>
            <p:nvPr/>
          </p:nvCxnSpPr>
          <p:spPr>
            <a:xfrm rot="5400000">
              <a:off x="3910166" y="1703460"/>
              <a:ext cx="2771513" cy="1182030"/>
            </a:xfrm>
            <a:prstGeom prst="curvedConnector3">
              <a:avLst>
                <a:gd name="adj1" fmla="val 62831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구부러진 연결선 192"/>
            <p:cNvCxnSpPr>
              <a:stCxn id="57" idx="1"/>
              <a:endCxn id="190" idx="0"/>
            </p:cNvCxnSpPr>
            <p:nvPr/>
          </p:nvCxnSpPr>
          <p:spPr>
            <a:xfrm rot="10800000" flipV="1">
              <a:off x="4519280" y="2931293"/>
              <a:ext cx="1319595" cy="728839"/>
            </a:xfrm>
            <a:prstGeom prst="curvedConnector2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구부러진 연결선 193"/>
            <p:cNvCxnSpPr>
              <a:stCxn id="106" idx="1"/>
              <a:endCxn id="188" idx="3"/>
            </p:cNvCxnSpPr>
            <p:nvPr/>
          </p:nvCxnSpPr>
          <p:spPr>
            <a:xfrm rot="10800000">
              <a:off x="4909003" y="3969752"/>
              <a:ext cx="383078" cy="21045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구부러진 연결선 194"/>
            <p:cNvCxnSpPr/>
            <p:nvPr/>
          </p:nvCxnSpPr>
          <p:spPr>
            <a:xfrm rot="5400000" flipH="1" flipV="1">
              <a:off x="3464563" y="4837886"/>
              <a:ext cx="1351875" cy="19123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구부러진 연결선 195"/>
            <p:cNvCxnSpPr>
              <a:stCxn id="103" idx="3"/>
              <a:endCxn id="188" idx="1"/>
            </p:cNvCxnSpPr>
            <p:nvPr/>
          </p:nvCxnSpPr>
          <p:spPr>
            <a:xfrm flipV="1">
              <a:off x="2518314" y="3969752"/>
              <a:ext cx="1598601" cy="1817058"/>
            </a:xfrm>
            <a:prstGeom prst="curvedConnector3">
              <a:avLst>
                <a:gd name="adj1" fmla="val 66286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구부러진 연결선 196"/>
            <p:cNvCxnSpPr>
              <a:stCxn id="12" idx="3"/>
              <a:endCxn id="188" idx="1"/>
            </p:cNvCxnSpPr>
            <p:nvPr/>
          </p:nvCxnSpPr>
          <p:spPr>
            <a:xfrm rot="16200000" flipH="1">
              <a:off x="3401576" y="3254413"/>
              <a:ext cx="899620" cy="531058"/>
            </a:xfrm>
            <a:prstGeom prst="curvedConnector2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49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메뉴를 클릭하게 되면 동호회 화면이 켜지게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189334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main.jsp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60122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55" name="그룹 54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66" name="그룹 65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89" name="직사각형 88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0" name="직사각형 89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3" name="직사각형 92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6" name="모서리가 둥근 직사각형 45"/>
            <p:cNvSpPr/>
            <p:nvPr/>
          </p:nvSpPr>
          <p:spPr>
            <a:xfrm>
              <a:off x="6372200" y="1052736"/>
              <a:ext cx="648072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동호회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76" y="1488124"/>
            <a:ext cx="5469596" cy="470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6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화면이 켜지게 되면 메인 화면으로 동호회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검색창이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있으며 좌측에는 내가 가입한 동호회 우측에는 동호회 명과 간단한 글들이 보이게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우측에 있는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를 클릭하게 되면 해당 동호회로 이동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81888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clubMain.jsp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01321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55" name="그룹 54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66" name="그룹 65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89" name="직사각형 88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0" name="직사각형 89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3" name="직사각형 92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6" name="모서리가 둥근 직사각형 45"/>
            <p:cNvSpPr/>
            <p:nvPr/>
          </p:nvSpPr>
          <p:spPr>
            <a:xfrm>
              <a:off x="6372200" y="1052736"/>
              <a:ext cx="648072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동호회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76" y="1488124"/>
            <a:ext cx="5469596" cy="470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8133" y="1252714"/>
            <a:ext cx="6297042" cy="4882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13582" y="1232381"/>
            <a:ext cx="6278698" cy="4938666"/>
            <a:chOff x="1483851" y="1363273"/>
            <a:chExt cx="5256584" cy="4514005"/>
          </a:xfrm>
        </p:grpSpPr>
        <p:grpSp>
          <p:nvGrpSpPr>
            <p:cNvPr id="24" name="그룹 23"/>
            <p:cNvGrpSpPr/>
            <p:nvPr/>
          </p:nvGrpSpPr>
          <p:grpSpPr>
            <a:xfrm>
              <a:off x="1483851" y="1363273"/>
              <a:ext cx="5256584" cy="4514005"/>
              <a:chOff x="1547664" y="2020503"/>
              <a:chExt cx="5256584" cy="1624521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1547664" y="2132856"/>
                <a:ext cx="5256584" cy="1512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547664" y="2020503"/>
                <a:ext cx="5256584" cy="112779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 smtClean="0"/>
                  <a:t>회사 동호회</a:t>
                </a:r>
                <a:endParaRPr lang="ko-KR" altLang="en-US" dirty="0"/>
              </a:p>
            </p:txBody>
          </p:sp>
        </p:grpSp>
        <p:sp>
          <p:nvSpPr>
            <p:cNvPr id="27" name="모서리가 둥근 직사각형 26"/>
            <p:cNvSpPr/>
            <p:nvPr/>
          </p:nvSpPr>
          <p:spPr>
            <a:xfrm>
              <a:off x="6394867" y="1396524"/>
              <a:ext cx="252028" cy="21455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/>
            <p:cNvCxnSpPr/>
            <p:nvPr/>
          </p:nvCxnSpPr>
          <p:spPr>
            <a:xfrm flipV="1">
              <a:off x="6458971" y="1396524"/>
              <a:ext cx="123819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458971" y="1396524"/>
              <a:ext cx="123819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4017048" y="2563120"/>
              <a:ext cx="2057313" cy="2916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/>
                <a:t>산악 동호회                  </a:t>
              </a:r>
              <a:r>
                <a:rPr lang="en-US" altLang="ko-KR" sz="1400" dirty="0" smtClean="0"/>
                <a:t>+</a:t>
              </a:r>
              <a:endParaRPr lang="ko-KR" altLang="en-US" sz="14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017048" y="2561156"/>
              <a:ext cx="2057313" cy="15243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33990" y="2851811"/>
              <a:ext cx="2040371" cy="246221"/>
            </a:xfrm>
            <a:prstGeom prst="rect">
              <a:avLst/>
            </a:prstGeom>
            <a:noFill/>
            <a:ln w="6350">
              <a:solidFill>
                <a:schemeClr val="tx1">
                  <a:alpha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accent2">
                      <a:lumMod val="75000"/>
                    </a:schemeClr>
                  </a:solidFill>
                </a:rPr>
                <a:t>사장님과 함께 산악을 해봐요</a:t>
              </a:r>
              <a:r>
                <a:rPr lang="en-US" altLang="ko-KR" sz="1100" dirty="0" smtClean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ko-KR" alt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33990" y="3160437"/>
              <a:ext cx="2040371" cy="246221"/>
            </a:xfrm>
            <a:prstGeom prst="rect">
              <a:avLst/>
            </a:prstGeom>
            <a:noFill/>
            <a:ln w="6350">
              <a:solidFill>
                <a:schemeClr val="tx1">
                  <a:alpha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동호회 활동 사진입니다</a:t>
              </a:r>
              <a:r>
                <a:rPr lang="en-US" altLang="ko-KR" sz="1100" dirty="0" smtClean="0"/>
                <a:t>~~</a:t>
              </a:r>
              <a:endParaRPr lang="ko-KR" altLang="en-US" sz="11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02AA3BBD-2B19-428F-B664-8E1F39E19FB1}"/>
                </a:ext>
              </a:extLst>
            </p:cNvPr>
            <p:cNvSpPr/>
            <p:nvPr/>
          </p:nvSpPr>
          <p:spPr>
            <a:xfrm>
              <a:off x="3058776" y="2140353"/>
              <a:ext cx="2232248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검색할 내용을 </a:t>
              </a:r>
              <a:r>
                <a:rPr lang="ko-KR" altLang="en-US" sz="1200" dirty="0">
                  <a:solidFill>
                    <a:schemeClr val="tx1"/>
                  </a:solidFill>
                </a:rPr>
                <a:t>작성해주세요</a:t>
              </a:r>
            </a:p>
          </p:txBody>
        </p:sp>
        <p:sp>
          <p:nvSpPr>
            <p:cNvPr id="39" name="모서리가 둥근 직사각형 5">
              <a:extLst>
                <a:ext uri="{FF2B5EF4-FFF2-40B4-BE49-F238E27FC236}">
                  <a16:creationId xmlns:a16="http://schemas.microsoft.com/office/drawing/2014/main" xmlns="" id="{7AC62E90-5722-4282-B999-384B0B5A5514}"/>
                </a:ext>
              </a:extLst>
            </p:cNvPr>
            <p:cNvSpPr/>
            <p:nvPr/>
          </p:nvSpPr>
          <p:spPr>
            <a:xfrm>
              <a:off x="5388719" y="2140353"/>
              <a:ext cx="685642" cy="2160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203931" y="2140352"/>
              <a:ext cx="762169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  ---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2276831" y="2195640"/>
              <a:ext cx="149255" cy="10544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618068" y="2563118"/>
              <a:ext cx="2210095" cy="2916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/>
                <a:t>내가 가입한 동호회            </a:t>
              </a:r>
              <a:r>
                <a:rPr lang="en-US" altLang="ko-KR" sz="1400" dirty="0" smtClean="0"/>
                <a:t>+</a:t>
              </a:r>
              <a:endParaRPr lang="ko-KR" alt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0879" y="2851807"/>
              <a:ext cx="2197284" cy="590755"/>
            </a:xfrm>
            <a:prstGeom prst="rect">
              <a:avLst/>
            </a:prstGeom>
            <a:noFill/>
            <a:ln w="6350">
              <a:solidFill>
                <a:schemeClr val="tx1">
                  <a:alpha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산악 동호회</a:t>
              </a:r>
              <a:endParaRPr lang="en-US" altLang="ko-KR" sz="1200" dirty="0" smtClean="0"/>
            </a:p>
            <a:p>
              <a:r>
                <a:rPr lang="en-US" altLang="ko-KR" sz="1200" dirty="0"/>
                <a:t>  </a:t>
              </a:r>
              <a:r>
                <a:rPr lang="en-US" altLang="ko-KR" sz="1200" dirty="0" smtClean="0"/>
                <a:t>- </a:t>
              </a:r>
              <a:r>
                <a:rPr lang="ko-KR" altLang="en-US" sz="1200" dirty="0" smtClean="0"/>
                <a:t>등산을 좋아하는 사람들이 모임     </a:t>
              </a:r>
              <a:endParaRPr lang="en-US" altLang="ko-KR" sz="1200" dirty="0" smtClean="0"/>
            </a:p>
            <a:p>
              <a:r>
                <a:rPr lang="en-US" altLang="ko-KR" sz="1200" dirty="0"/>
                <a:t> </a:t>
              </a:r>
              <a:r>
                <a:rPr lang="en-US" altLang="ko-KR" sz="1200" dirty="0" smtClean="0"/>
                <a:t>   </a:t>
              </a:r>
              <a:r>
                <a:rPr lang="ko-KR" altLang="en-US" sz="1200" dirty="0" smtClean="0"/>
                <a:t>입니다</a:t>
              </a:r>
              <a:r>
                <a:rPr lang="en-US" altLang="ko-KR" sz="1200" dirty="0" smtClean="0"/>
                <a:t>.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37145" y="3450271"/>
              <a:ext cx="2197284" cy="590755"/>
            </a:xfrm>
            <a:prstGeom prst="rect">
              <a:avLst/>
            </a:prstGeom>
            <a:noFill/>
            <a:ln w="6350">
              <a:solidFill>
                <a:schemeClr val="tx1">
                  <a:alpha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자전거 동호회</a:t>
              </a:r>
              <a:endParaRPr lang="en-US" altLang="ko-KR" sz="1200" dirty="0" smtClean="0"/>
            </a:p>
            <a:p>
              <a:r>
                <a:rPr lang="en-US" altLang="ko-KR" sz="1200" dirty="0"/>
                <a:t> - </a:t>
              </a:r>
              <a:r>
                <a:rPr lang="ko-KR" altLang="en-US" sz="1200" dirty="0" smtClean="0"/>
                <a:t>자전거를 좋아하는 사람들의 모임 입니다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851920" y="3559443"/>
            <a:ext cx="2437110" cy="269385"/>
          </a:xfrm>
          <a:prstGeom prst="rect">
            <a:avLst/>
          </a:prstGeom>
          <a:noFill/>
          <a:ln w="6350">
            <a:solidFill>
              <a:schemeClr val="tx1">
                <a:alpha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매주 토요일 등산 갑니다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16" name="직사각형 115"/>
          <p:cNvSpPr/>
          <p:nvPr/>
        </p:nvSpPr>
        <p:spPr>
          <a:xfrm>
            <a:off x="3842846" y="4216969"/>
            <a:ext cx="2457346" cy="319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자전</a:t>
            </a:r>
            <a:r>
              <a:rPr lang="ko-KR" altLang="en-US" sz="1400" dirty="0"/>
              <a:t>거</a:t>
            </a:r>
            <a:r>
              <a:rPr lang="ko-KR" altLang="en-US" sz="1400" dirty="0" smtClean="0"/>
              <a:t> 동호회               </a:t>
            </a:r>
            <a:r>
              <a:rPr lang="en-US" altLang="ko-KR" sz="1400" dirty="0" smtClean="0"/>
              <a:t>+</a:t>
            </a:r>
            <a:endParaRPr lang="ko-KR" altLang="en-US" sz="1400" dirty="0"/>
          </a:p>
        </p:txBody>
      </p:sp>
      <p:sp>
        <p:nvSpPr>
          <p:cNvPr id="118" name="TextBox 117"/>
          <p:cNvSpPr txBox="1"/>
          <p:nvPr/>
        </p:nvSpPr>
        <p:spPr>
          <a:xfrm>
            <a:off x="3851652" y="4536012"/>
            <a:ext cx="2437110" cy="269385"/>
          </a:xfrm>
          <a:prstGeom prst="rect">
            <a:avLst/>
          </a:prstGeom>
          <a:noFill/>
          <a:ln w="6350">
            <a:solidFill>
              <a:schemeClr val="tx1">
                <a:alpha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자전거 부품 </a:t>
            </a:r>
            <a:r>
              <a:rPr lang="ko-KR" altLang="en-US" sz="1100" dirty="0" err="1" smtClean="0"/>
              <a:t>나눔합니다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19" name="TextBox 118"/>
          <p:cNvSpPr txBox="1"/>
          <p:nvPr/>
        </p:nvSpPr>
        <p:spPr>
          <a:xfrm>
            <a:off x="3851920" y="4887807"/>
            <a:ext cx="2437110" cy="269385"/>
          </a:xfrm>
          <a:prstGeom prst="rect">
            <a:avLst/>
          </a:prstGeom>
          <a:noFill/>
          <a:ln w="6350">
            <a:solidFill>
              <a:schemeClr val="tx1">
                <a:alpha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자전거 타기에 날씨 어떤가요</a:t>
            </a:r>
            <a:r>
              <a:rPr lang="en-US" altLang="ko-KR" sz="1100" dirty="0" smtClean="0"/>
              <a:t>?</a:t>
            </a:r>
            <a:endParaRPr lang="ko-KR" altLang="en-US" sz="1100" dirty="0"/>
          </a:p>
        </p:txBody>
      </p:sp>
      <p:grpSp>
        <p:nvGrpSpPr>
          <p:cNvPr id="5" name="그룹 4"/>
          <p:cNvGrpSpPr/>
          <p:nvPr/>
        </p:nvGrpSpPr>
        <p:grpSpPr>
          <a:xfrm>
            <a:off x="996683" y="1700808"/>
            <a:ext cx="6063810" cy="205546"/>
            <a:chOff x="996683" y="1700808"/>
            <a:chExt cx="6063810" cy="205546"/>
          </a:xfrm>
        </p:grpSpPr>
        <p:sp>
          <p:nvSpPr>
            <p:cNvPr id="120" name="직사각형 119"/>
            <p:cNvSpPr/>
            <p:nvPr/>
          </p:nvSpPr>
          <p:spPr>
            <a:xfrm>
              <a:off x="3964149" y="1746805"/>
              <a:ext cx="3096344" cy="124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 smtClean="0">
                  <a:solidFill>
                    <a:schemeClr val="tx1"/>
                  </a:solidFill>
                </a:rPr>
                <a:t>MIMI </a:t>
              </a:r>
              <a:r>
                <a:rPr lang="ko-KR" altLang="en-US" sz="900" b="1" dirty="0" smtClean="0">
                  <a:solidFill>
                    <a:schemeClr val="tx1"/>
                  </a:solidFill>
                </a:rPr>
                <a:t>님 환영합니다 </a:t>
              </a:r>
              <a:r>
                <a:rPr lang="en-US" altLang="ko-KR" sz="900" b="1" dirty="0" smtClean="0">
                  <a:solidFill>
                    <a:schemeClr val="tx1"/>
                  </a:solidFill>
                </a:rPr>
                <a:t>.   </a:t>
              </a:r>
              <a:r>
                <a:rPr lang="ko-KR" altLang="en-US" sz="900" b="1" dirty="0" err="1" smtClean="0">
                  <a:solidFill>
                    <a:schemeClr val="tx1"/>
                  </a:solidFill>
                </a:rPr>
                <a:t>마이페이지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996683" y="1700808"/>
              <a:ext cx="669581" cy="205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</a:rPr>
                <a:t>회사로고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1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검색창에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원하는 동호회를 검색하게 되면 관련된 동호회들을 확인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668259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clubSearch.jsp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83497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55" name="그룹 54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51520" y="992451"/>
                <a:ext cx="6768752" cy="496660"/>
                <a:chOff x="251520" y="992451"/>
                <a:chExt cx="6768752" cy="496660"/>
              </a:xfrm>
            </p:grpSpPr>
            <p:grpSp>
              <p:nvGrpSpPr>
                <p:cNvPr id="66" name="그룹 65"/>
                <p:cNvGrpSpPr/>
                <p:nvPr/>
              </p:nvGrpSpPr>
              <p:grpSpPr>
                <a:xfrm>
                  <a:off x="251520" y="992451"/>
                  <a:ext cx="5400600" cy="496660"/>
                  <a:chOff x="1907704" y="987624"/>
                  <a:chExt cx="5400600" cy="496660"/>
                </a:xfrm>
              </p:grpSpPr>
              <p:sp>
                <p:nvSpPr>
                  <p:cNvPr id="89" name="직사각형 88"/>
                  <p:cNvSpPr/>
                  <p:nvPr/>
                </p:nvSpPr>
                <p:spPr>
                  <a:xfrm>
                    <a:off x="1907704" y="988612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전자결재</a:t>
                    </a:r>
                    <a:endParaRPr lang="en-US" altLang="ko-KR" sz="12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0" name="직사각형 89"/>
                  <p:cNvSpPr/>
                  <p:nvPr/>
                </p:nvSpPr>
                <p:spPr>
                  <a:xfrm>
                    <a:off x="2771800" y="987624"/>
                    <a:ext cx="864096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문서관리</a:t>
                    </a:r>
                    <a:endParaRPr lang="en-US" altLang="ko-KR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4294373" y="987946"/>
                    <a:ext cx="853691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일정관리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5135774" y="988612"/>
                    <a:ext cx="94839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업무관리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3" name="직사각형 92"/>
                  <p:cNvSpPr/>
                  <p:nvPr/>
                </p:nvSpPr>
                <p:spPr>
                  <a:xfrm>
                    <a:off x="6732240" y="987946"/>
                    <a:ext cx="576064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쪽지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6084168" y="987946"/>
                    <a:ext cx="648072" cy="495672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 smtClean="0">
                        <a:solidFill>
                          <a:schemeClr val="bg1"/>
                        </a:solidFill>
                      </a:rPr>
                      <a:t>주소록</a:t>
                    </a:r>
                    <a:endParaRPr lang="ko-KR" altLang="en-US" sz="12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6372200" y="992451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smtClean="0">
                      <a:solidFill>
                        <a:schemeClr val="bg1"/>
                      </a:solidFill>
                    </a:rPr>
                    <a:t>동호회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5616116" y="992451"/>
                  <a:ext cx="75608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게시판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5" name="직사각형 64"/>
              <p:cNvSpPr/>
              <p:nvPr/>
            </p:nvSpPr>
            <p:spPr>
              <a:xfrm>
                <a:off x="1979712" y="992451"/>
                <a:ext cx="658477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슈</a:t>
                </a:r>
              </a:p>
            </p:txBody>
          </p:sp>
        </p:grpSp>
        <p:sp>
          <p:nvSpPr>
            <p:cNvPr id="46" name="모서리가 둥근 직사각형 45"/>
            <p:cNvSpPr/>
            <p:nvPr/>
          </p:nvSpPr>
          <p:spPr>
            <a:xfrm>
              <a:off x="6372200" y="1052736"/>
              <a:ext cx="648072" cy="372120"/>
            </a:xfrm>
            <a:prstGeom prst="roundRect">
              <a:avLst>
                <a:gd name="adj" fmla="val 451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동호회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76" y="1488124"/>
            <a:ext cx="5469596" cy="470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76" y="1488124"/>
            <a:ext cx="5469596" cy="470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직사각형 80"/>
          <p:cNvSpPr/>
          <p:nvPr/>
        </p:nvSpPr>
        <p:spPr>
          <a:xfrm>
            <a:off x="818133" y="1252714"/>
            <a:ext cx="6297042" cy="4882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813582" y="1232381"/>
            <a:ext cx="6278698" cy="4938666"/>
            <a:chOff x="1483851" y="1363273"/>
            <a:chExt cx="5256584" cy="4514005"/>
          </a:xfrm>
        </p:grpSpPr>
        <p:grpSp>
          <p:nvGrpSpPr>
            <p:cNvPr id="83" name="그룹 82"/>
            <p:cNvGrpSpPr/>
            <p:nvPr/>
          </p:nvGrpSpPr>
          <p:grpSpPr>
            <a:xfrm>
              <a:off x="1483851" y="1363273"/>
              <a:ext cx="5256584" cy="4514005"/>
              <a:chOff x="1547664" y="2020503"/>
              <a:chExt cx="5256584" cy="1624521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1547664" y="2132856"/>
                <a:ext cx="5256584" cy="1512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1547664" y="2020503"/>
                <a:ext cx="5256584" cy="112779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 smtClean="0"/>
                  <a:t>회사 동호회</a:t>
                </a:r>
                <a:endParaRPr lang="ko-KR" altLang="en-US" dirty="0"/>
              </a:p>
            </p:txBody>
          </p:sp>
        </p:grpSp>
        <p:sp>
          <p:nvSpPr>
            <p:cNvPr id="84" name="모서리가 둥근 직사각형 83"/>
            <p:cNvSpPr/>
            <p:nvPr/>
          </p:nvSpPr>
          <p:spPr>
            <a:xfrm>
              <a:off x="6394867" y="1396524"/>
              <a:ext cx="252028" cy="21455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연결선 84"/>
            <p:cNvCxnSpPr/>
            <p:nvPr/>
          </p:nvCxnSpPr>
          <p:spPr>
            <a:xfrm flipV="1">
              <a:off x="6458971" y="1396524"/>
              <a:ext cx="123819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6458971" y="1396524"/>
              <a:ext cx="123819" cy="18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직사각형 86"/>
            <p:cNvSpPr/>
            <p:nvPr/>
          </p:nvSpPr>
          <p:spPr>
            <a:xfrm>
              <a:off x="2693692" y="2563120"/>
              <a:ext cx="2057313" cy="2916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/>
                <a:t>최강당구 동호회</a:t>
              </a:r>
              <a:endParaRPr lang="ko-KR" altLang="en-US" sz="1400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701289" y="2561156"/>
              <a:ext cx="2057313" cy="15243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701289" y="2851811"/>
              <a:ext cx="2040371" cy="246221"/>
            </a:xfrm>
            <a:prstGeom prst="rect">
              <a:avLst/>
            </a:prstGeom>
            <a:noFill/>
            <a:ln w="6350">
              <a:solidFill>
                <a:schemeClr val="tx1">
                  <a:alpha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accent2">
                      <a:lumMod val="75000"/>
                    </a:schemeClr>
                  </a:solidFill>
                </a:rPr>
                <a:t>같이 </a:t>
              </a:r>
              <a:r>
                <a:rPr lang="en-US" altLang="ko-KR" sz="1100" dirty="0" smtClean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ko-KR" altLang="en-US" sz="1100" dirty="0" smtClean="0">
                  <a:solidFill>
                    <a:schemeClr val="accent2">
                      <a:lumMod val="75000"/>
                    </a:schemeClr>
                  </a:solidFill>
                </a:rPr>
                <a:t>구를 칩시다</a:t>
              </a:r>
              <a:r>
                <a:rPr lang="en-US" altLang="ko-KR" sz="1100" dirty="0" smtClean="0">
                  <a:solidFill>
                    <a:schemeClr val="accent2">
                      <a:lumMod val="75000"/>
                    </a:schemeClr>
                  </a:solidFill>
                </a:rPr>
                <a:t>~!</a:t>
              </a:r>
              <a:endParaRPr lang="ko-KR" alt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701289" y="3256422"/>
              <a:ext cx="2040371" cy="246221"/>
            </a:xfrm>
            <a:prstGeom prst="rect">
              <a:avLst/>
            </a:prstGeom>
            <a:noFill/>
            <a:ln w="6350">
              <a:solidFill>
                <a:schemeClr val="tx1">
                  <a:alpha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동호회 활동입니다</a:t>
              </a:r>
              <a:r>
                <a:rPr lang="en-US" altLang="ko-KR" sz="1100" dirty="0" smtClean="0"/>
                <a:t>~~</a:t>
              </a:r>
              <a:endParaRPr lang="ko-KR" altLang="en-US" sz="1100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02AA3BBD-2B19-428F-B664-8E1F39E19FB1}"/>
                </a:ext>
              </a:extLst>
            </p:cNvPr>
            <p:cNvSpPr/>
            <p:nvPr/>
          </p:nvSpPr>
          <p:spPr>
            <a:xfrm>
              <a:off x="3058776" y="2140353"/>
              <a:ext cx="2232248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당구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2" name="모서리가 둥근 직사각형 5">
              <a:extLst>
                <a:ext uri="{FF2B5EF4-FFF2-40B4-BE49-F238E27FC236}">
                  <a16:creationId xmlns:a16="http://schemas.microsoft.com/office/drawing/2014/main" xmlns="" id="{7AC62E90-5722-4282-B999-384B0B5A5514}"/>
                </a:ext>
              </a:extLst>
            </p:cNvPr>
            <p:cNvSpPr/>
            <p:nvPr/>
          </p:nvSpPr>
          <p:spPr>
            <a:xfrm>
              <a:off x="5388719" y="2140353"/>
              <a:ext cx="685642" cy="2160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203931" y="2140352"/>
              <a:ext cx="762169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 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스포츠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2276831" y="2195640"/>
              <a:ext cx="149255" cy="10544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2267744" y="3735679"/>
            <a:ext cx="2437110" cy="269385"/>
          </a:xfrm>
          <a:prstGeom prst="rect">
            <a:avLst/>
          </a:prstGeom>
          <a:noFill/>
          <a:ln w="6350">
            <a:solidFill>
              <a:schemeClr val="tx1">
                <a:alpha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매주 목요일 저녁 </a:t>
            </a:r>
            <a:r>
              <a:rPr lang="en-US" altLang="ko-KR" sz="1100" dirty="0" smtClean="0"/>
              <a:t>8</a:t>
            </a:r>
            <a:r>
              <a:rPr lang="ko-KR" altLang="en-US" sz="1100" dirty="0" smtClean="0"/>
              <a:t>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모임</a:t>
            </a:r>
            <a:endParaRPr lang="ko-KR" altLang="en-US" sz="1100" dirty="0"/>
          </a:p>
        </p:txBody>
      </p:sp>
      <p:sp>
        <p:nvSpPr>
          <p:cNvPr id="111" name="직사각형 110"/>
          <p:cNvSpPr/>
          <p:nvPr/>
        </p:nvSpPr>
        <p:spPr>
          <a:xfrm>
            <a:off x="2250917" y="4216969"/>
            <a:ext cx="2457346" cy="16678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267744" y="4221088"/>
            <a:ext cx="2457346" cy="319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큐</a:t>
            </a:r>
            <a:r>
              <a:rPr lang="ko-KR" altLang="en-US" sz="1400" dirty="0" smtClean="0"/>
              <a:t> 동호회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267744" y="4599775"/>
            <a:ext cx="2437110" cy="269385"/>
          </a:xfrm>
          <a:prstGeom prst="rect">
            <a:avLst/>
          </a:prstGeom>
          <a:noFill/>
          <a:ln w="6350">
            <a:solidFill>
              <a:schemeClr val="tx1">
                <a:alpha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ko-KR" altLang="en-US" sz="1100" dirty="0" smtClean="0">
                <a:solidFill>
                  <a:schemeClr val="accent2">
                    <a:lumMod val="75000"/>
                  </a:schemeClr>
                </a:solidFill>
              </a:rPr>
              <a:t>구 </a:t>
            </a:r>
            <a:r>
              <a:rPr lang="ko-KR" altLang="en-US" sz="1100" dirty="0" err="1" smtClean="0">
                <a:solidFill>
                  <a:schemeClr val="accent2">
                    <a:lumMod val="75000"/>
                  </a:schemeClr>
                </a:solidFill>
              </a:rPr>
              <a:t>치실분</a:t>
            </a:r>
            <a:r>
              <a:rPr lang="ko-KR" altLang="en-US" sz="1100" dirty="0" smtClean="0">
                <a:solidFill>
                  <a:schemeClr val="accent2">
                    <a:lumMod val="75000"/>
                  </a:schemeClr>
                </a:solidFill>
              </a:rPr>
              <a:t> 계신가요</a:t>
            </a:r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227561" y="5050872"/>
            <a:ext cx="2437110" cy="269385"/>
          </a:xfrm>
          <a:prstGeom prst="rect">
            <a:avLst/>
          </a:prstGeom>
          <a:noFill/>
          <a:ln w="6350">
            <a:solidFill>
              <a:schemeClr val="tx1">
                <a:alpha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활동입니다</a:t>
            </a:r>
            <a:r>
              <a:rPr lang="en-US" altLang="ko-KR" sz="1100" dirty="0" smtClean="0"/>
              <a:t>~~</a:t>
            </a:r>
            <a:endParaRPr lang="ko-KR" altLang="en-US" sz="11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215635" y="5517232"/>
            <a:ext cx="2437110" cy="269385"/>
          </a:xfrm>
          <a:prstGeom prst="rect">
            <a:avLst/>
          </a:prstGeom>
          <a:noFill/>
          <a:ln w="6350">
            <a:solidFill>
              <a:schemeClr val="tx1">
                <a:alpha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정기모임 활동 입니다</a:t>
            </a:r>
            <a:r>
              <a:rPr lang="en-US" altLang="ko-KR" sz="1100" dirty="0" smtClean="0"/>
              <a:t>~~</a:t>
            </a:r>
            <a:endParaRPr lang="ko-KR" altLang="en-US" sz="1100" dirty="0"/>
          </a:p>
        </p:txBody>
      </p:sp>
      <p:grpSp>
        <p:nvGrpSpPr>
          <p:cNvPr id="116" name="그룹 115"/>
          <p:cNvGrpSpPr/>
          <p:nvPr/>
        </p:nvGrpSpPr>
        <p:grpSpPr>
          <a:xfrm>
            <a:off x="996683" y="1700808"/>
            <a:ext cx="6063810" cy="205546"/>
            <a:chOff x="996683" y="1700808"/>
            <a:chExt cx="6063810" cy="205546"/>
          </a:xfrm>
        </p:grpSpPr>
        <p:sp>
          <p:nvSpPr>
            <p:cNvPr id="117" name="직사각형 116"/>
            <p:cNvSpPr/>
            <p:nvPr/>
          </p:nvSpPr>
          <p:spPr>
            <a:xfrm>
              <a:off x="3964149" y="1746805"/>
              <a:ext cx="3096344" cy="1249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900" b="1" dirty="0" smtClean="0">
                  <a:solidFill>
                    <a:schemeClr val="tx1"/>
                  </a:solidFill>
                </a:rPr>
                <a:t>MIMI </a:t>
              </a:r>
              <a:r>
                <a:rPr lang="ko-KR" altLang="en-US" sz="900" b="1" dirty="0" smtClean="0">
                  <a:solidFill>
                    <a:schemeClr val="tx1"/>
                  </a:solidFill>
                </a:rPr>
                <a:t>님 환영합니다 </a:t>
              </a:r>
              <a:r>
                <a:rPr lang="en-US" altLang="ko-KR" sz="900" b="1" dirty="0" smtClean="0">
                  <a:solidFill>
                    <a:schemeClr val="tx1"/>
                  </a:solidFill>
                </a:rPr>
                <a:t>.   </a:t>
              </a:r>
              <a:r>
                <a:rPr lang="ko-KR" altLang="en-US" sz="900" b="1" dirty="0" err="1" smtClean="0">
                  <a:solidFill>
                    <a:schemeClr val="tx1"/>
                  </a:solidFill>
                </a:rPr>
                <a:t>마이페이지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996683" y="1700808"/>
              <a:ext cx="669581" cy="205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900" b="1" dirty="0" smtClean="0">
                  <a:solidFill>
                    <a:schemeClr val="tx1"/>
                  </a:solidFill>
                </a:rPr>
                <a:t>회사로고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0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검색한 동호회를 클릭하게 되면 동호회 화면이 이동하게 되며 해당 동호회에 대한 정보를 얻을 수 있게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사이드 메뉴에는 동호회 정보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회원수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가입할 수 있는 가입하기 메뉴가 있으며 그 아래 카테고리는 동호회 회장이 설정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40702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clubNotice.jsp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97385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51520" y="908720"/>
            <a:ext cx="6696744" cy="5328592"/>
            <a:chOff x="477389" y="1155615"/>
            <a:chExt cx="6278698" cy="4957113"/>
          </a:xfrm>
        </p:grpSpPr>
        <p:grpSp>
          <p:nvGrpSpPr>
            <p:cNvPr id="3" name="그룹 2"/>
            <p:cNvGrpSpPr/>
            <p:nvPr/>
          </p:nvGrpSpPr>
          <p:grpSpPr>
            <a:xfrm>
              <a:off x="477389" y="1155615"/>
              <a:ext cx="6278698" cy="4957113"/>
              <a:chOff x="813582" y="1213933"/>
              <a:chExt cx="6278698" cy="4957113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813582" y="1213933"/>
                <a:ext cx="6278698" cy="4957113"/>
                <a:chOff x="1547664" y="2014435"/>
                <a:chExt cx="5256584" cy="1630589"/>
              </a:xfrm>
            </p:grpSpPr>
            <p:sp>
              <p:nvSpPr>
                <p:cNvPr id="108" name="직사각형 107"/>
                <p:cNvSpPr/>
                <p:nvPr/>
              </p:nvSpPr>
              <p:spPr>
                <a:xfrm>
                  <a:off x="1547664" y="2132856"/>
                  <a:ext cx="5256584" cy="1512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1547664" y="2014435"/>
                  <a:ext cx="5256584" cy="112779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 smtClean="0"/>
                    <a:t>회사 동호회</a:t>
                  </a:r>
                  <a:endParaRPr lang="ko-KR" altLang="en-US" dirty="0"/>
                </a:p>
              </p:txBody>
            </p:sp>
          </p:grpSp>
          <p:sp>
            <p:nvSpPr>
              <p:cNvPr id="84" name="모서리가 둥근 직사각형 83"/>
              <p:cNvSpPr/>
              <p:nvPr/>
            </p:nvSpPr>
            <p:spPr>
              <a:xfrm>
                <a:off x="6679518" y="1250047"/>
                <a:ext cx="301033" cy="23473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V="1"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39552" y="1700808"/>
              <a:ext cx="6063810" cy="205546"/>
              <a:chOff x="996683" y="1700808"/>
              <a:chExt cx="6063810" cy="20554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964149" y="1746805"/>
                <a:ext cx="3096344" cy="1249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MIMI </a:t>
                </a:r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님 환영합니다 </a:t>
                </a:r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.   </a:t>
                </a:r>
                <a:r>
                  <a:rPr lang="ko-KR" altLang="en-US" sz="900" b="1" dirty="0" err="1" smtClean="0">
                    <a:solidFill>
                      <a:schemeClr val="tx1"/>
                    </a:solidFill>
                  </a:rPr>
                  <a:t>마이페이지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996683" y="1700808"/>
                <a:ext cx="669581" cy="2055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회사로고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434716" y="1772816"/>
            <a:ext cx="6233842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최강 당구 동호회에 오신걸 환영합니다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6" y="2348879"/>
            <a:ext cx="1445579" cy="270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동호회 정보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6" y="2618910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동호회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회원수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29061" y="2924944"/>
            <a:ext cx="1451234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동호회 가입하</a:t>
            </a:r>
            <a:r>
              <a:rPr lang="ko-KR" altLang="en-US" sz="11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69046" y="3460573"/>
            <a:ext cx="1451234" cy="30593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공지사</a:t>
            </a:r>
            <a:r>
              <a:rPr lang="ko-KR" altLang="en-US" sz="1100" b="1" dirty="0">
                <a:solidFill>
                  <a:schemeClr val="bg1"/>
                </a:solidFill>
              </a:rPr>
              <a:t>항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69046" y="3861048"/>
            <a:ext cx="1451234" cy="2970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자유게시판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774864"/>
              </p:ext>
            </p:extLst>
          </p:nvPr>
        </p:nvGraphicFramePr>
        <p:xfrm>
          <a:off x="2131214" y="2782221"/>
          <a:ext cx="4426231" cy="251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15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9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공지사항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02AA3BBD-2B19-428F-B664-8E1F39E19FB1}"/>
              </a:ext>
            </a:extLst>
          </p:cNvPr>
          <p:cNvSpPr/>
          <p:nvPr/>
        </p:nvSpPr>
        <p:spPr>
          <a:xfrm>
            <a:off x="3115402" y="2420888"/>
            <a:ext cx="223224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검색할내용을</a:t>
            </a:r>
            <a:r>
              <a:rPr lang="ko-KR" altLang="en-US" sz="1200" dirty="0">
                <a:solidFill>
                  <a:schemeClr val="tx1"/>
                </a:solidFill>
              </a:rPr>
              <a:t> 작성해주세요</a:t>
            </a:r>
          </a:p>
        </p:txBody>
      </p:sp>
      <p:sp>
        <p:nvSpPr>
          <p:cNvPr id="131" name="모서리가 둥근 직사각형 5">
            <a:extLst>
              <a:ext uri="{FF2B5EF4-FFF2-40B4-BE49-F238E27FC236}">
                <a16:creationId xmlns:a16="http://schemas.microsoft.com/office/drawing/2014/main" xmlns="" id="{7AC62E90-5722-4282-B999-384B0B5A5514}"/>
              </a:ext>
            </a:extLst>
          </p:cNvPr>
          <p:cNvSpPr/>
          <p:nvPr/>
        </p:nvSpPr>
        <p:spPr>
          <a:xfrm>
            <a:off x="5445346" y="2420888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385130" y="2420888"/>
            <a:ext cx="63759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---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3" name="이등변 삼각형 132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2408085" y="2476177"/>
            <a:ext cx="149255" cy="1054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511597" y="5373216"/>
            <a:ext cx="3500563" cy="278120"/>
            <a:chOff x="3468128" y="5629279"/>
            <a:chExt cx="3500563" cy="278120"/>
          </a:xfrm>
        </p:grpSpPr>
        <p:sp>
          <p:nvSpPr>
            <p:cNvPr id="135" name="모서리가 둥근 직사각형 79">
              <a:extLst>
                <a:ext uri="{FF2B5EF4-FFF2-40B4-BE49-F238E27FC236}">
                  <a16:creationId xmlns:a16="http://schemas.microsoft.com/office/drawing/2014/main" xmlns="" id="{3D8295AB-582F-43EB-BA7B-0C37273C826C}"/>
                </a:ext>
              </a:extLst>
            </p:cNvPr>
            <p:cNvSpPr/>
            <p:nvPr/>
          </p:nvSpPr>
          <p:spPr>
            <a:xfrm>
              <a:off x="3790430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모서리가 둥근 직사각형 80">
              <a:extLst>
                <a:ext uri="{FF2B5EF4-FFF2-40B4-BE49-F238E27FC236}">
                  <a16:creationId xmlns:a16="http://schemas.microsoft.com/office/drawing/2014/main" xmlns="" id="{511BDFD9-9636-478B-83D7-5DFE6C963F94}"/>
                </a:ext>
              </a:extLst>
            </p:cNvPr>
            <p:cNvSpPr/>
            <p:nvPr/>
          </p:nvSpPr>
          <p:spPr>
            <a:xfrm>
              <a:off x="4109228" y="5629587"/>
              <a:ext cx="318798" cy="27781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37" name="모서리가 둥근 직사각형 81">
              <a:extLst>
                <a:ext uri="{FF2B5EF4-FFF2-40B4-BE49-F238E27FC236}">
                  <a16:creationId xmlns:a16="http://schemas.microsoft.com/office/drawing/2014/main" xmlns="" id="{39240DCF-3EA0-4FA6-9C9F-6E74EB5C7FD2}"/>
                </a:ext>
              </a:extLst>
            </p:cNvPr>
            <p:cNvSpPr/>
            <p:nvPr/>
          </p:nvSpPr>
          <p:spPr>
            <a:xfrm>
              <a:off x="4428026" y="5629586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모서리가 둥근 직사각형 82">
              <a:extLst>
                <a:ext uri="{FF2B5EF4-FFF2-40B4-BE49-F238E27FC236}">
                  <a16:creationId xmlns:a16="http://schemas.microsoft.com/office/drawing/2014/main" xmlns="" id="{90A533FE-396B-4FCD-A473-0564BA8C5B8B}"/>
                </a:ext>
              </a:extLst>
            </p:cNvPr>
            <p:cNvSpPr/>
            <p:nvPr/>
          </p:nvSpPr>
          <p:spPr>
            <a:xfrm>
              <a:off x="4738460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9" name="모서리가 둥근 직사각형 83">
              <a:extLst>
                <a:ext uri="{FF2B5EF4-FFF2-40B4-BE49-F238E27FC236}">
                  <a16:creationId xmlns:a16="http://schemas.microsoft.com/office/drawing/2014/main" xmlns="" id="{DB8A0213-9679-4730-BBEB-B849545B3054}"/>
                </a:ext>
              </a:extLst>
            </p:cNvPr>
            <p:cNvSpPr/>
            <p:nvPr/>
          </p:nvSpPr>
          <p:spPr>
            <a:xfrm>
              <a:off x="5057258" y="5629585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모서리가 둥근 직사각형 84">
              <a:extLst>
                <a:ext uri="{FF2B5EF4-FFF2-40B4-BE49-F238E27FC236}">
                  <a16:creationId xmlns:a16="http://schemas.microsoft.com/office/drawing/2014/main" xmlns="" id="{4FA5E6F8-3115-4F22-9C13-A33EAB2C82D3}"/>
                </a:ext>
              </a:extLst>
            </p:cNvPr>
            <p:cNvSpPr/>
            <p:nvPr/>
          </p:nvSpPr>
          <p:spPr>
            <a:xfrm>
              <a:off x="5374701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모서리가 둥근 직사각형 85">
              <a:extLst>
                <a:ext uri="{FF2B5EF4-FFF2-40B4-BE49-F238E27FC236}">
                  <a16:creationId xmlns:a16="http://schemas.microsoft.com/office/drawing/2014/main" xmlns="" id="{21A43BD0-538F-40B1-A347-AD3755363282}"/>
                </a:ext>
              </a:extLst>
            </p:cNvPr>
            <p:cNvSpPr/>
            <p:nvPr/>
          </p:nvSpPr>
          <p:spPr>
            <a:xfrm>
              <a:off x="5693499" y="5629584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7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모서리가 둥근 직사각형 86">
              <a:extLst>
                <a:ext uri="{FF2B5EF4-FFF2-40B4-BE49-F238E27FC236}">
                  <a16:creationId xmlns:a16="http://schemas.microsoft.com/office/drawing/2014/main" xmlns="" id="{A1DAAC2D-DE78-4B11-890D-C6191D630BC0}"/>
                </a:ext>
              </a:extLst>
            </p:cNvPr>
            <p:cNvSpPr/>
            <p:nvPr/>
          </p:nvSpPr>
          <p:spPr>
            <a:xfrm>
              <a:off x="6012297" y="5629583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8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모서리가 둥근 직사각형 87">
              <a:extLst>
                <a:ext uri="{FF2B5EF4-FFF2-40B4-BE49-F238E27FC236}">
                  <a16:creationId xmlns:a16="http://schemas.microsoft.com/office/drawing/2014/main" xmlns="" id="{177A3ECB-1372-4F26-A694-9E4EA04F64AB}"/>
                </a:ext>
              </a:extLst>
            </p:cNvPr>
            <p:cNvSpPr/>
            <p:nvPr/>
          </p:nvSpPr>
          <p:spPr>
            <a:xfrm>
              <a:off x="6331095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모서리가 둥근 직사각형 88">
              <a:extLst>
                <a:ext uri="{FF2B5EF4-FFF2-40B4-BE49-F238E27FC236}">
                  <a16:creationId xmlns:a16="http://schemas.microsoft.com/office/drawing/2014/main" xmlns="" id="{EE348E2C-D4DD-42F0-B65C-C4264180D3F1}"/>
                </a:ext>
              </a:extLst>
            </p:cNvPr>
            <p:cNvSpPr/>
            <p:nvPr/>
          </p:nvSpPr>
          <p:spPr>
            <a:xfrm>
              <a:off x="6649893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xmlns="" id="{6B5F433F-8DC2-4465-BBE4-12A1BD8CC44D}"/>
                </a:ext>
              </a:extLst>
            </p:cNvPr>
            <p:cNvSpPr/>
            <p:nvPr/>
          </p:nvSpPr>
          <p:spPr>
            <a:xfrm rot="16200000" flipV="1">
              <a:off x="6706686" y="5684004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모서리가 둥근 직사각형 88">
              <a:extLst>
                <a:ext uri="{FF2B5EF4-FFF2-40B4-BE49-F238E27FC236}">
                  <a16:creationId xmlns:a16="http://schemas.microsoft.com/office/drawing/2014/main" xmlns="" id="{4B5AEFA7-5672-4C00-8C77-D0AE0287C465}"/>
                </a:ext>
              </a:extLst>
            </p:cNvPr>
            <p:cNvSpPr/>
            <p:nvPr/>
          </p:nvSpPr>
          <p:spPr>
            <a:xfrm>
              <a:off x="3468128" y="5629279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xmlns="" id="{07363135-DF1D-4D7E-B28B-ABC75E29730E}"/>
                </a:ext>
              </a:extLst>
            </p:cNvPr>
            <p:cNvSpPr/>
            <p:nvPr/>
          </p:nvSpPr>
          <p:spPr>
            <a:xfrm rot="5400000" flipV="1">
              <a:off x="3524921" y="5683695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9" name="모서리가 둥근 직사각형 5">
            <a:extLst>
              <a:ext uri="{FF2B5EF4-FFF2-40B4-BE49-F238E27FC236}">
                <a16:creationId xmlns:a16="http://schemas.microsoft.com/office/drawing/2014/main" xmlns="" id="{7AC62E90-5722-4282-B999-384B0B5A5514}"/>
              </a:ext>
            </a:extLst>
          </p:cNvPr>
          <p:cNvSpPr/>
          <p:nvPr/>
        </p:nvSpPr>
        <p:spPr>
          <a:xfrm>
            <a:off x="5661370" y="5733256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공시사항 등록</a:t>
            </a:r>
          </a:p>
        </p:txBody>
      </p:sp>
    </p:spTree>
    <p:extLst>
      <p:ext uri="{BB962C8B-B14F-4D97-AF65-F5344CB8AC3E}">
        <p14:creationId xmlns:p14="http://schemas.microsoft.com/office/powerpoint/2010/main" val="269107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게시판은 동호회 회원만 읽기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글 등록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수정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삭제가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617312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clubBoard.jsp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38294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51520" y="908720"/>
            <a:ext cx="6696744" cy="5328592"/>
            <a:chOff x="477389" y="1155615"/>
            <a:chExt cx="6278698" cy="4957113"/>
          </a:xfrm>
        </p:grpSpPr>
        <p:grpSp>
          <p:nvGrpSpPr>
            <p:cNvPr id="3" name="그룹 2"/>
            <p:cNvGrpSpPr/>
            <p:nvPr/>
          </p:nvGrpSpPr>
          <p:grpSpPr>
            <a:xfrm>
              <a:off x="477389" y="1155615"/>
              <a:ext cx="6278698" cy="4957113"/>
              <a:chOff x="813582" y="1213933"/>
              <a:chExt cx="6278698" cy="4957113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813582" y="1213933"/>
                <a:ext cx="6278698" cy="4957113"/>
                <a:chOff x="1547664" y="2014435"/>
                <a:chExt cx="5256584" cy="1630589"/>
              </a:xfrm>
            </p:grpSpPr>
            <p:sp>
              <p:nvSpPr>
                <p:cNvPr id="108" name="직사각형 107"/>
                <p:cNvSpPr/>
                <p:nvPr/>
              </p:nvSpPr>
              <p:spPr>
                <a:xfrm>
                  <a:off x="1547664" y="2132856"/>
                  <a:ext cx="5256584" cy="1512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1547664" y="2014435"/>
                  <a:ext cx="5256584" cy="112779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 smtClean="0"/>
                    <a:t>회사 동호회</a:t>
                  </a:r>
                  <a:endParaRPr lang="ko-KR" altLang="en-US" dirty="0"/>
                </a:p>
              </p:txBody>
            </p:sp>
          </p:grpSp>
          <p:sp>
            <p:nvSpPr>
              <p:cNvPr id="84" name="모서리가 둥근 직사각형 83"/>
              <p:cNvSpPr/>
              <p:nvPr/>
            </p:nvSpPr>
            <p:spPr>
              <a:xfrm>
                <a:off x="6679518" y="1250047"/>
                <a:ext cx="301033" cy="23473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V="1"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39552" y="1700808"/>
              <a:ext cx="6063810" cy="205546"/>
              <a:chOff x="996683" y="1700808"/>
              <a:chExt cx="6063810" cy="20554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964149" y="1746805"/>
                <a:ext cx="3096344" cy="1249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MIMI </a:t>
                </a:r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님 환영합니다 </a:t>
                </a:r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.   </a:t>
                </a:r>
                <a:r>
                  <a:rPr lang="ko-KR" altLang="en-US" sz="900" b="1" dirty="0" err="1" smtClean="0">
                    <a:solidFill>
                      <a:schemeClr val="tx1"/>
                    </a:solidFill>
                  </a:rPr>
                  <a:t>마이페이지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996683" y="1700808"/>
                <a:ext cx="669581" cy="2055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회사로고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434716" y="1772816"/>
            <a:ext cx="6233842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최강 당구 동호회에 오신걸 환영합니다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6" y="2348879"/>
            <a:ext cx="1445579" cy="270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동호회 정보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6" y="2618910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동호회회원수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29061" y="2924944"/>
            <a:ext cx="1451234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동호회 가입하</a:t>
            </a:r>
            <a:r>
              <a:rPr lang="ko-KR" altLang="en-US" sz="11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69046" y="3460573"/>
            <a:ext cx="1451234" cy="305936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100" dirty="0">
                <a:solidFill>
                  <a:schemeClr val="tx1"/>
                </a:solidFill>
              </a:rPr>
              <a:t>항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69046" y="3861048"/>
            <a:ext cx="1451234" cy="2970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자유게시판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02947"/>
              </p:ext>
            </p:extLst>
          </p:nvPr>
        </p:nvGraphicFramePr>
        <p:xfrm>
          <a:off x="2131214" y="2782221"/>
          <a:ext cx="4426231" cy="251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15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9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2018-09-05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2018-08-04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2018-07-03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2018-06-02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2018-05-01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2018-04-31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2018-03-30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67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 동호회 정기 모임 사진 입니다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2018-02-29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02AA3BBD-2B19-428F-B664-8E1F39E19FB1}"/>
              </a:ext>
            </a:extLst>
          </p:cNvPr>
          <p:cNvSpPr/>
          <p:nvPr/>
        </p:nvSpPr>
        <p:spPr>
          <a:xfrm>
            <a:off x="3115402" y="2420888"/>
            <a:ext cx="223224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검색할내용을</a:t>
            </a:r>
            <a:r>
              <a:rPr lang="ko-KR" altLang="en-US" sz="1200" dirty="0">
                <a:solidFill>
                  <a:schemeClr val="tx1"/>
                </a:solidFill>
              </a:rPr>
              <a:t> 작성해주세요</a:t>
            </a:r>
          </a:p>
        </p:txBody>
      </p:sp>
      <p:sp>
        <p:nvSpPr>
          <p:cNvPr id="131" name="모서리가 둥근 직사각형 5">
            <a:extLst>
              <a:ext uri="{FF2B5EF4-FFF2-40B4-BE49-F238E27FC236}">
                <a16:creationId xmlns:a16="http://schemas.microsoft.com/office/drawing/2014/main" xmlns="" id="{7AC62E90-5722-4282-B999-384B0B5A5514}"/>
              </a:ext>
            </a:extLst>
          </p:cNvPr>
          <p:cNvSpPr/>
          <p:nvPr/>
        </p:nvSpPr>
        <p:spPr>
          <a:xfrm>
            <a:off x="5445346" y="2420888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385130" y="2420888"/>
            <a:ext cx="63759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---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3" name="이등변 삼각형 132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2408085" y="2476177"/>
            <a:ext cx="149255" cy="1054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511597" y="5373216"/>
            <a:ext cx="3500563" cy="278120"/>
            <a:chOff x="3468128" y="5629279"/>
            <a:chExt cx="3500563" cy="278120"/>
          </a:xfrm>
        </p:grpSpPr>
        <p:sp>
          <p:nvSpPr>
            <p:cNvPr id="135" name="모서리가 둥근 직사각형 79">
              <a:extLst>
                <a:ext uri="{FF2B5EF4-FFF2-40B4-BE49-F238E27FC236}">
                  <a16:creationId xmlns:a16="http://schemas.microsoft.com/office/drawing/2014/main" xmlns="" id="{3D8295AB-582F-43EB-BA7B-0C37273C826C}"/>
                </a:ext>
              </a:extLst>
            </p:cNvPr>
            <p:cNvSpPr/>
            <p:nvPr/>
          </p:nvSpPr>
          <p:spPr>
            <a:xfrm>
              <a:off x="3790430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모서리가 둥근 직사각형 80">
              <a:extLst>
                <a:ext uri="{FF2B5EF4-FFF2-40B4-BE49-F238E27FC236}">
                  <a16:creationId xmlns:a16="http://schemas.microsoft.com/office/drawing/2014/main" xmlns="" id="{511BDFD9-9636-478B-83D7-5DFE6C963F94}"/>
                </a:ext>
              </a:extLst>
            </p:cNvPr>
            <p:cNvSpPr/>
            <p:nvPr/>
          </p:nvSpPr>
          <p:spPr>
            <a:xfrm>
              <a:off x="4109228" y="5629587"/>
              <a:ext cx="318798" cy="27781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37" name="모서리가 둥근 직사각형 81">
              <a:extLst>
                <a:ext uri="{FF2B5EF4-FFF2-40B4-BE49-F238E27FC236}">
                  <a16:creationId xmlns:a16="http://schemas.microsoft.com/office/drawing/2014/main" xmlns="" id="{39240DCF-3EA0-4FA6-9C9F-6E74EB5C7FD2}"/>
                </a:ext>
              </a:extLst>
            </p:cNvPr>
            <p:cNvSpPr/>
            <p:nvPr/>
          </p:nvSpPr>
          <p:spPr>
            <a:xfrm>
              <a:off x="4428026" y="5629586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모서리가 둥근 직사각형 82">
              <a:extLst>
                <a:ext uri="{FF2B5EF4-FFF2-40B4-BE49-F238E27FC236}">
                  <a16:creationId xmlns:a16="http://schemas.microsoft.com/office/drawing/2014/main" xmlns="" id="{90A533FE-396B-4FCD-A473-0564BA8C5B8B}"/>
                </a:ext>
              </a:extLst>
            </p:cNvPr>
            <p:cNvSpPr/>
            <p:nvPr/>
          </p:nvSpPr>
          <p:spPr>
            <a:xfrm>
              <a:off x="4738460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9" name="모서리가 둥근 직사각형 83">
              <a:extLst>
                <a:ext uri="{FF2B5EF4-FFF2-40B4-BE49-F238E27FC236}">
                  <a16:creationId xmlns:a16="http://schemas.microsoft.com/office/drawing/2014/main" xmlns="" id="{DB8A0213-9679-4730-BBEB-B849545B3054}"/>
                </a:ext>
              </a:extLst>
            </p:cNvPr>
            <p:cNvSpPr/>
            <p:nvPr/>
          </p:nvSpPr>
          <p:spPr>
            <a:xfrm>
              <a:off x="5057258" y="5629585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모서리가 둥근 직사각형 84">
              <a:extLst>
                <a:ext uri="{FF2B5EF4-FFF2-40B4-BE49-F238E27FC236}">
                  <a16:creationId xmlns:a16="http://schemas.microsoft.com/office/drawing/2014/main" xmlns="" id="{4FA5E6F8-3115-4F22-9C13-A33EAB2C82D3}"/>
                </a:ext>
              </a:extLst>
            </p:cNvPr>
            <p:cNvSpPr/>
            <p:nvPr/>
          </p:nvSpPr>
          <p:spPr>
            <a:xfrm>
              <a:off x="5374701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모서리가 둥근 직사각형 85">
              <a:extLst>
                <a:ext uri="{FF2B5EF4-FFF2-40B4-BE49-F238E27FC236}">
                  <a16:creationId xmlns:a16="http://schemas.microsoft.com/office/drawing/2014/main" xmlns="" id="{21A43BD0-538F-40B1-A347-AD3755363282}"/>
                </a:ext>
              </a:extLst>
            </p:cNvPr>
            <p:cNvSpPr/>
            <p:nvPr/>
          </p:nvSpPr>
          <p:spPr>
            <a:xfrm>
              <a:off x="5693499" y="5629584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7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모서리가 둥근 직사각형 86">
              <a:extLst>
                <a:ext uri="{FF2B5EF4-FFF2-40B4-BE49-F238E27FC236}">
                  <a16:creationId xmlns:a16="http://schemas.microsoft.com/office/drawing/2014/main" xmlns="" id="{A1DAAC2D-DE78-4B11-890D-C6191D630BC0}"/>
                </a:ext>
              </a:extLst>
            </p:cNvPr>
            <p:cNvSpPr/>
            <p:nvPr/>
          </p:nvSpPr>
          <p:spPr>
            <a:xfrm>
              <a:off x="6012297" y="5629583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8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3" name="모서리가 둥근 직사각형 87">
              <a:extLst>
                <a:ext uri="{FF2B5EF4-FFF2-40B4-BE49-F238E27FC236}">
                  <a16:creationId xmlns:a16="http://schemas.microsoft.com/office/drawing/2014/main" xmlns="" id="{177A3ECB-1372-4F26-A694-9E4EA04F64AB}"/>
                </a:ext>
              </a:extLst>
            </p:cNvPr>
            <p:cNvSpPr/>
            <p:nvPr/>
          </p:nvSpPr>
          <p:spPr>
            <a:xfrm>
              <a:off x="6331095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모서리가 둥근 직사각형 88">
              <a:extLst>
                <a:ext uri="{FF2B5EF4-FFF2-40B4-BE49-F238E27FC236}">
                  <a16:creationId xmlns:a16="http://schemas.microsoft.com/office/drawing/2014/main" xmlns="" id="{EE348E2C-D4DD-42F0-B65C-C4264180D3F1}"/>
                </a:ext>
              </a:extLst>
            </p:cNvPr>
            <p:cNvSpPr/>
            <p:nvPr/>
          </p:nvSpPr>
          <p:spPr>
            <a:xfrm>
              <a:off x="6649893" y="562958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xmlns="" id="{6B5F433F-8DC2-4465-BBE4-12A1BD8CC44D}"/>
                </a:ext>
              </a:extLst>
            </p:cNvPr>
            <p:cNvSpPr/>
            <p:nvPr/>
          </p:nvSpPr>
          <p:spPr>
            <a:xfrm rot="16200000" flipV="1">
              <a:off x="6706686" y="5684004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모서리가 둥근 직사각형 88">
              <a:extLst>
                <a:ext uri="{FF2B5EF4-FFF2-40B4-BE49-F238E27FC236}">
                  <a16:creationId xmlns:a16="http://schemas.microsoft.com/office/drawing/2014/main" xmlns="" id="{4B5AEFA7-5672-4C00-8C77-D0AE0287C465}"/>
                </a:ext>
              </a:extLst>
            </p:cNvPr>
            <p:cNvSpPr/>
            <p:nvPr/>
          </p:nvSpPr>
          <p:spPr>
            <a:xfrm>
              <a:off x="3468128" y="5629279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xmlns="" id="{07363135-DF1D-4D7E-B28B-ABC75E29730E}"/>
                </a:ext>
              </a:extLst>
            </p:cNvPr>
            <p:cNvSpPr/>
            <p:nvPr/>
          </p:nvSpPr>
          <p:spPr>
            <a:xfrm rot="5400000" flipV="1">
              <a:off x="3524921" y="5683695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9" name="모서리가 둥근 직사각형 5">
            <a:extLst>
              <a:ext uri="{FF2B5EF4-FFF2-40B4-BE49-F238E27FC236}">
                <a16:creationId xmlns:a16="http://schemas.microsoft.com/office/drawing/2014/main" xmlns="" id="{7AC62E90-5722-4282-B999-384B0B5A5514}"/>
              </a:ext>
            </a:extLst>
          </p:cNvPr>
          <p:cNvSpPr/>
          <p:nvPr/>
        </p:nvSpPr>
        <p:spPr>
          <a:xfrm>
            <a:off x="5661370" y="5733256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글 등록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7584" y="4221088"/>
            <a:ext cx="1092696" cy="2160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우리활동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27584" y="4509120"/>
            <a:ext cx="109269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왁자지껄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게시판은 동호회 회원만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글 등록이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7978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clubBoardWrite.jsp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69487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51520" y="908720"/>
            <a:ext cx="6696744" cy="5328592"/>
            <a:chOff x="477389" y="1155615"/>
            <a:chExt cx="6278698" cy="4957113"/>
          </a:xfrm>
        </p:grpSpPr>
        <p:grpSp>
          <p:nvGrpSpPr>
            <p:cNvPr id="3" name="그룹 2"/>
            <p:cNvGrpSpPr/>
            <p:nvPr/>
          </p:nvGrpSpPr>
          <p:grpSpPr>
            <a:xfrm>
              <a:off x="477389" y="1155615"/>
              <a:ext cx="6278698" cy="4957113"/>
              <a:chOff x="813582" y="1213933"/>
              <a:chExt cx="6278698" cy="4957113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813582" y="1213933"/>
                <a:ext cx="6278698" cy="4957113"/>
                <a:chOff x="1547664" y="2014435"/>
                <a:chExt cx="5256584" cy="1630589"/>
              </a:xfrm>
            </p:grpSpPr>
            <p:sp>
              <p:nvSpPr>
                <p:cNvPr id="108" name="직사각형 107"/>
                <p:cNvSpPr/>
                <p:nvPr/>
              </p:nvSpPr>
              <p:spPr>
                <a:xfrm>
                  <a:off x="1547664" y="2132856"/>
                  <a:ext cx="5256584" cy="1512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1547664" y="2014435"/>
                  <a:ext cx="5256584" cy="112779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 smtClean="0"/>
                    <a:t>회사 동호회</a:t>
                  </a:r>
                  <a:endParaRPr lang="ko-KR" altLang="en-US" dirty="0"/>
                </a:p>
              </p:txBody>
            </p:sp>
          </p:grpSp>
          <p:sp>
            <p:nvSpPr>
              <p:cNvPr id="84" name="모서리가 둥근 직사각형 83"/>
              <p:cNvSpPr/>
              <p:nvPr/>
            </p:nvSpPr>
            <p:spPr>
              <a:xfrm>
                <a:off x="6679518" y="1250047"/>
                <a:ext cx="301033" cy="23473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V="1"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39552" y="1700808"/>
              <a:ext cx="6063810" cy="205546"/>
              <a:chOff x="996683" y="1700808"/>
              <a:chExt cx="6063810" cy="20554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964149" y="1746805"/>
                <a:ext cx="3096344" cy="1249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MIMI </a:t>
                </a:r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님 환영합니다 </a:t>
                </a:r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.   </a:t>
                </a:r>
                <a:r>
                  <a:rPr lang="ko-KR" altLang="en-US" sz="900" b="1" dirty="0" err="1" smtClean="0">
                    <a:solidFill>
                      <a:schemeClr val="tx1"/>
                    </a:solidFill>
                  </a:rPr>
                  <a:t>마이페이지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996683" y="1700808"/>
                <a:ext cx="669581" cy="2055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회사로고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434716" y="1772816"/>
            <a:ext cx="6233842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최강 당구 동호회에 오신걸 환영합니다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6" y="2348879"/>
            <a:ext cx="1445579" cy="270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동호회 정보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6" y="2618910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동호회회원수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5" y="2924944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동호회 가입하</a:t>
            </a:r>
            <a:r>
              <a:rPr lang="ko-KR" altLang="en-US" sz="11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69046" y="3460573"/>
            <a:ext cx="1451234" cy="305936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100" dirty="0">
                <a:solidFill>
                  <a:schemeClr val="tx1"/>
                </a:solidFill>
              </a:rPr>
              <a:t>항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69046" y="3861048"/>
            <a:ext cx="1451234" cy="2970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자유게시판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7584" y="4221088"/>
            <a:ext cx="1092696" cy="2160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우리활동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27584" y="4509120"/>
            <a:ext cx="109269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왁자지껄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80" y="2361980"/>
            <a:ext cx="4748278" cy="3731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0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게시판은 동호회 회원만 글 등록이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가능하며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글 등록한 인원만 글에 대해서 수정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삭제가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8593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clubBoardUpdate.jsp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27779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51520" y="908720"/>
            <a:ext cx="6696744" cy="5328592"/>
            <a:chOff x="477389" y="1155615"/>
            <a:chExt cx="6278698" cy="4957113"/>
          </a:xfrm>
        </p:grpSpPr>
        <p:grpSp>
          <p:nvGrpSpPr>
            <p:cNvPr id="3" name="그룹 2"/>
            <p:cNvGrpSpPr/>
            <p:nvPr/>
          </p:nvGrpSpPr>
          <p:grpSpPr>
            <a:xfrm>
              <a:off x="477389" y="1155615"/>
              <a:ext cx="6278698" cy="4957113"/>
              <a:chOff x="813582" y="1213933"/>
              <a:chExt cx="6278698" cy="4957113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813582" y="1213933"/>
                <a:ext cx="6278698" cy="4957113"/>
                <a:chOff x="1547664" y="2014435"/>
                <a:chExt cx="5256584" cy="1630589"/>
              </a:xfrm>
            </p:grpSpPr>
            <p:sp>
              <p:nvSpPr>
                <p:cNvPr id="108" name="직사각형 107"/>
                <p:cNvSpPr/>
                <p:nvPr/>
              </p:nvSpPr>
              <p:spPr>
                <a:xfrm>
                  <a:off x="1547664" y="2132856"/>
                  <a:ext cx="5256584" cy="1512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1547664" y="2014435"/>
                  <a:ext cx="5256584" cy="112779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 smtClean="0"/>
                    <a:t>회사 동호회</a:t>
                  </a:r>
                  <a:endParaRPr lang="ko-KR" altLang="en-US" dirty="0"/>
                </a:p>
              </p:txBody>
            </p:sp>
          </p:grpSp>
          <p:sp>
            <p:nvSpPr>
              <p:cNvPr id="84" name="모서리가 둥근 직사각형 83"/>
              <p:cNvSpPr/>
              <p:nvPr/>
            </p:nvSpPr>
            <p:spPr>
              <a:xfrm>
                <a:off x="6679518" y="1250047"/>
                <a:ext cx="301033" cy="23473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V="1"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39552" y="1700808"/>
              <a:ext cx="6063810" cy="205546"/>
              <a:chOff x="996683" y="1700808"/>
              <a:chExt cx="6063810" cy="20554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964149" y="1746805"/>
                <a:ext cx="3096344" cy="1249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MIMI </a:t>
                </a:r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님 환영합니다 </a:t>
                </a:r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.   </a:t>
                </a:r>
                <a:r>
                  <a:rPr lang="ko-KR" altLang="en-US" sz="900" b="1" dirty="0" err="1" smtClean="0">
                    <a:solidFill>
                      <a:schemeClr val="tx1"/>
                    </a:solidFill>
                  </a:rPr>
                  <a:t>마이페이지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996683" y="1700808"/>
                <a:ext cx="669581" cy="2055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회사로고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434716" y="1772816"/>
            <a:ext cx="6233842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최강 당구 동호회에 오신걸 환영합니다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6" y="2348879"/>
            <a:ext cx="1445579" cy="270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동호회 정보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6" y="2618910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동호회회원수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34715" y="2924944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동호회 가입하</a:t>
            </a:r>
            <a:r>
              <a:rPr lang="ko-KR" altLang="en-US" sz="11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69046" y="3460573"/>
            <a:ext cx="1451234" cy="305936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100" dirty="0">
                <a:solidFill>
                  <a:schemeClr val="tx1"/>
                </a:solidFill>
              </a:rPr>
              <a:t>항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469046" y="3861048"/>
            <a:ext cx="1451234" cy="2970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자유게시판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7584" y="4221088"/>
            <a:ext cx="1092696" cy="2160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우리활동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27584" y="4509120"/>
            <a:ext cx="109269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왁자지껄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81" y="2344833"/>
            <a:ext cx="4748278" cy="374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회원은 해당 동호회에서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마이페이지를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이용 할 수 있으며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마이페이지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에서 내가 가입한 동호회와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가입일을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확인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관리는 동호회 회장만 화면이 보이며 관리도 회장만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5729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clubMypage.jsp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19061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51520" y="908720"/>
            <a:ext cx="6696744" cy="5328592"/>
            <a:chOff x="477389" y="1155615"/>
            <a:chExt cx="6278698" cy="4957113"/>
          </a:xfrm>
        </p:grpSpPr>
        <p:grpSp>
          <p:nvGrpSpPr>
            <p:cNvPr id="3" name="그룹 2"/>
            <p:cNvGrpSpPr/>
            <p:nvPr/>
          </p:nvGrpSpPr>
          <p:grpSpPr>
            <a:xfrm>
              <a:off x="477389" y="1155615"/>
              <a:ext cx="6278698" cy="4957113"/>
              <a:chOff x="813582" y="1213933"/>
              <a:chExt cx="6278698" cy="4957113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813582" y="1213933"/>
                <a:ext cx="6278698" cy="4957113"/>
                <a:chOff x="1547664" y="2014435"/>
                <a:chExt cx="5256584" cy="1630589"/>
              </a:xfrm>
            </p:grpSpPr>
            <p:sp>
              <p:nvSpPr>
                <p:cNvPr id="108" name="직사각형 107"/>
                <p:cNvSpPr/>
                <p:nvPr/>
              </p:nvSpPr>
              <p:spPr>
                <a:xfrm>
                  <a:off x="1547664" y="2132856"/>
                  <a:ext cx="5256584" cy="1512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1547664" y="2014435"/>
                  <a:ext cx="5256584" cy="112779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 smtClean="0"/>
                    <a:t>회사 동호회</a:t>
                  </a:r>
                  <a:endParaRPr lang="ko-KR" altLang="en-US" dirty="0"/>
                </a:p>
              </p:txBody>
            </p:sp>
          </p:grpSp>
          <p:sp>
            <p:nvSpPr>
              <p:cNvPr id="84" name="모서리가 둥근 직사각형 83"/>
              <p:cNvSpPr/>
              <p:nvPr/>
            </p:nvSpPr>
            <p:spPr>
              <a:xfrm>
                <a:off x="6679518" y="1250047"/>
                <a:ext cx="301033" cy="23473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V="1"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39552" y="1624531"/>
              <a:ext cx="6063810" cy="205546"/>
              <a:chOff x="996683" y="1624531"/>
              <a:chExt cx="6063810" cy="20554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964149" y="1624531"/>
                <a:ext cx="3096344" cy="1249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MIMI </a:t>
                </a:r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님 환영합니다 </a:t>
                </a:r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.   </a:t>
                </a:r>
                <a:r>
                  <a:rPr lang="ko-KR" altLang="en-US" sz="900" b="1" dirty="0" err="1" smtClean="0">
                    <a:solidFill>
                      <a:schemeClr val="tx1"/>
                    </a:solidFill>
                  </a:rPr>
                  <a:t>마이페이지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996683" y="1624531"/>
                <a:ext cx="669581" cy="2055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회사로고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760512" y="2276872"/>
            <a:ext cx="4986917" cy="3773873"/>
            <a:chOff x="1760512" y="1669668"/>
            <a:chExt cx="4986917" cy="4207604"/>
          </a:xfrm>
        </p:grpSpPr>
        <p:grpSp>
          <p:nvGrpSpPr>
            <p:cNvPr id="54" name="그룹 53"/>
            <p:cNvGrpSpPr/>
            <p:nvPr/>
          </p:nvGrpSpPr>
          <p:grpSpPr>
            <a:xfrm>
              <a:off x="1760512" y="1669668"/>
              <a:ext cx="4971728" cy="3775556"/>
              <a:chOff x="1760512" y="1597660"/>
              <a:chExt cx="4971728" cy="377555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xmlns="" id="{772CF132-997E-4E95-A91F-7F04BF544B44}"/>
                  </a:ext>
                </a:extLst>
              </p:cNvPr>
              <p:cNvSpPr/>
              <p:nvPr/>
            </p:nvSpPr>
            <p:spPr>
              <a:xfrm>
                <a:off x="3207679" y="1904075"/>
                <a:ext cx="3521385" cy="86409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xmlns="" id="{772CF132-997E-4E95-A91F-7F04BF544B44}"/>
                  </a:ext>
                </a:extLst>
              </p:cNvPr>
              <p:cNvSpPr/>
              <p:nvPr/>
            </p:nvSpPr>
            <p:spPr>
              <a:xfrm>
                <a:off x="4379168" y="2356442"/>
                <a:ext cx="1148569" cy="36420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2017-06-11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xmlns="" id="{772CF132-997E-4E95-A91F-7F04BF544B44}"/>
                  </a:ext>
                </a:extLst>
              </p:cNvPr>
              <p:cNvSpPr/>
              <p:nvPr/>
            </p:nvSpPr>
            <p:spPr>
              <a:xfrm>
                <a:off x="3346275" y="2073086"/>
                <a:ext cx="1442696" cy="22928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MIMI(1804110101)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직선 연결선 60"/>
              <p:cNvCxnSpPr>
                <a:endCxn id="56" idx="3"/>
              </p:cNvCxnSpPr>
              <p:nvPr/>
            </p:nvCxnSpPr>
            <p:spPr>
              <a:xfrm>
                <a:off x="3200672" y="2336123"/>
                <a:ext cx="3528392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tx1"/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772CF132-997E-4E95-A91F-7F04BF544B44}"/>
                  </a:ext>
                </a:extLst>
              </p:cNvPr>
              <p:cNvSpPr/>
              <p:nvPr/>
            </p:nvSpPr>
            <p:spPr>
              <a:xfrm>
                <a:off x="3274267" y="2357724"/>
                <a:ext cx="1104901" cy="36420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</a:rPr>
                  <a:t>입사일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C71F2B62-D99F-4F78-B4AA-87F83F7DCF4C}"/>
                  </a:ext>
                </a:extLst>
              </p:cNvPr>
              <p:cNvSpPr/>
              <p:nvPr/>
            </p:nvSpPr>
            <p:spPr>
              <a:xfrm>
                <a:off x="1762099" y="1904075"/>
                <a:ext cx="1445580" cy="86409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사진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0" y="3040963"/>
                <a:ext cx="1445579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연락처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0" y="3310993"/>
                <a:ext cx="1445580" cy="3091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주소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1" y="3620169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생년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월일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성별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0" y="2768171"/>
                <a:ext cx="1445579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chemeClr val="tx1"/>
                    </a:solidFill>
                  </a:rPr>
                  <a:t>이메일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xmlns="" id="{772CF132-997E-4E95-A91F-7F04BF544B44}"/>
                  </a:ext>
                </a:extLst>
              </p:cNvPr>
              <p:cNvSpPr/>
              <p:nvPr/>
            </p:nvSpPr>
            <p:spPr>
              <a:xfrm>
                <a:off x="4424808" y="2073086"/>
                <a:ext cx="1512168" cy="24379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영업부 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/ 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영업 </a:t>
                </a:r>
                <a:r>
                  <a:rPr lang="en-US" altLang="ko-KR" sz="1100" dirty="0" smtClean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팀</a:t>
                </a:r>
                <a:endParaRPr lang="en-US" altLang="ko-KR" sz="11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xmlns="" id="{772CF132-997E-4E95-A91F-7F04BF544B44}"/>
                  </a:ext>
                </a:extLst>
              </p:cNvPr>
              <p:cNvSpPr/>
              <p:nvPr/>
            </p:nvSpPr>
            <p:spPr>
              <a:xfrm>
                <a:off x="5936976" y="2073086"/>
                <a:ext cx="648072" cy="243796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직급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80" y="3036105"/>
                <a:ext cx="3521384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010-1234-4567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79" y="3306135"/>
                <a:ext cx="3521386" cy="3091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대전 광역시 서구 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둔산동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80" y="3615311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1980-07-07(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남자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80" y="2770933"/>
                <a:ext cx="3521384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mimi@mimi.com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099" y="3913949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입사일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년차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78" y="3915441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2016-03-03(3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년차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7" name="그룹 96"/>
              <p:cNvGrpSpPr/>
              <p:nvPr/>
            </p:nvGrpSpPr>
            <p:grpSpPr>
              <a:xfrm>
                <a:off x="1760512" y="4496363"/>
                <a:ext cx="4971728" cy="876853"/>
                <a:chOff x="1691680" y="4496363"/>
                <a:chExt cx="4971728" cy="876853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1691680" y="4496363"/>
                  <a:ext cx="1445580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휴직일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3137259" y="4497855"/>
                  <a:ext cx="3521386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2018-07-01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1694489" y="4791635"/>
                  <a:ext cx="1445580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복귀일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3140068" y="4793127"/>
                  <a:ext cx="3521386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2019-07-01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1696443" y="5085184"/>
                  <a:ext cx="1445580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퇴사일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3142022" y="5083501"/>
                  <a:ext cx="3521386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2018-12-01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0512" y="4206839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상태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6091" y="4208331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재직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xmlns="" id="{2A343CBB-6B09-4010-980E-402BE5836C90}"/>
                  </a:ext>
                </a:extLst>
              </p:cNvPr>
              <p:cNvSpPr/>
              <p:nvPr/>
            </p:nvSpPr>
            <p:spPr>
              <a:xfrm>
                <a:off x="1763688" y="1597660"/>
                <a:ext cx="936104" cy="28993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err="1" smtClean="0">
                    <a:solidFill>
                      <a:schemeClr val="bg1"/>
                    </a:solidFill>
                  </a:rPr>
                  <a:t>마이페이지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xmlns="" id="{2A343CBB-6B09-4010-980E-402BE5836C90}"/>
                  </a:ext>
                </a:extLst>
              </p:cNvPr>
              <p:cNvSpPr/>
              <p:nvPr/>
            </p:nvSpPr>
            <p:spPr>
              <a:xfrm>
                <a:off x="2699792" y="1602521"/>
                <a:ext cx="936104" cy="29331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solidFill>
                      <a:schemeClr val="tx1"/>
                    </a:solidFill>
                  </a:rPr>
                  <a:t>동호회 관리</a:t>
                </a:r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5275" y="5453608"/>
              <a:ext cx="1445580" cy="4236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내가 가입한 동호회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가입일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26043" y="5453608"/>
              <a:ext cx="3521386" cy="4236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산악 동호회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(2018-11-05)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51521" y="2204864"/>
            <a:ext cx="1445579" cy="270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동호회 정보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51521" y="2474895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동호회회원수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51520" y="2780929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동호회 가입하</a:t>
            </a:r>
            <a:r>
              <a:rPr lang="ko-KR" altLang="en-US" sz="11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85851" y="3316558"/>
            <a:ext cx="1451234" cy="305936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100" dirty="0">
                <a:solidFill>
                  <a:schemeClr val="tx1"/>
                </a:solidFill>
              </a:rPr>
              <a:t>항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85851" y="3717033"/>
            <a:ext cx="1451234" cy="2970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자유게시판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4389" y="4077073"/>
            <a:ext cx="109269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우리활동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44389" y="4365105"/>
            <a:ext cx="109269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왁자지껄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251521" y="1628800"/>
            <a:ext cx="6480720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최강 당구 동호회에 오신걸 환영합니다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관리는 동호회 회장만 화면이 보이며 관리도 회장만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회장은 게시판  관리를 할 수 있으며 카테고리 추가와 이름 변경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삭제가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01521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clubMypage.jsp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482519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51520" y="908720"/>
            <a:ext cx="6696744" cy="5328592"/>
            <a:chOff x="477389" y="1155615"/>
            <a:chExt cx="6278698" cy="4957113"/>
          </a:xfrm>
        </p:grpSpPr>
        <p:grpSp>
          <p:nvGrpSpPr>
            <p:cNvPr id="3" name="그룹 2"/>
            <p:cNvGrpSpPr/>
            <p:nvPr/>
          </p:nvGrpSpPr>
          <p:grpSpPr>
            <a:xfrm>
              <a:off x="477389" y="1155615"/>
              <a:ext cx="6278698" cy="4957113"/>
              <a:chOff x="813582" y="1213933"/>
              <a:chExt cx="6278698" cy="4957113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813582" y="1213933"/>
                <a:ext cx="6278698" cy="4957113"/>
                <a:chOff x="1547664" y="2014435"/>
                <a:chExt cx="5256584" cy="1630589"/>
              </a:xfrm>
            </p:grpSpPr>
            <p:sp>
              <p:nvSpPr>
                <p:cNvPr id="108" name="직사각형 107"/>
                <p:cNvSpPr/>
                <p:nvPr/>
              </p:nvSpPr>
              <p:spPr>
                <a:xfrm>
                  <a:off x="1547664" y="2132856"/>
                  <a:ext cx="5256584" cy="1512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1547664" y="2014435"/>
                  <a:ext cx="5256584" cy="112779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 smtClean="0"/>
                    <a:t>회사 동호회</a:t>
                  </a:r>
                  <a:endParaRPr lang="ko-KR" altLang="en-US" dirty="0"/>
                </a:p>
              </p:txBody>
            </p:sp>
          </p:grpSp>
          <p:sp>
            <p:nvSpPr>
              <p:cNvPr id="84" name="모서리가 둥근 직사각형 83"/>
              <p:cNvSpPr/>
              <p:nvPr/>
            </p:nvSpPr>
            <p:spPr>
              <a:xfrm>
                <a:off x="6679518" y="1250047"/>
                <a:ext cx="301033" cy="23473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V="1"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39552" y="1624531"/>
              <a:ext cx="6063810" cy="205546"/>
              <a:chOff x="996683" y="1624531"/>
              <a:chExt cx="6063810" cy="20554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964149" y="1624531"/>
                <a:ext cx="3096344" cy="1249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MIMI </a:t>
                </a:r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님 환영합니다 </a:t>
                </a:r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.   </a:t>
                </a:r>
                <a:r>
                  <a:rPr lang="ko-KR" altLang="en-US" sz="900" b="1" dirty="0" err="1" smtClean="0">
                    <a:solidFill>
                      <a:schemeClr val="tx1"/>
                    </a:solidFill>
                  </a:rPr>
                  <a:t>마이페이지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996683" y="1624531"/>
                <a:ext cx="669581" cy="2055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회사로고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07703" y="2327208"/>
            <a:ext cx="4608513" cy="3766088"/>
            <a:chOff x="1763688" y="1669668"/>
            <a:chExt cx="4608513" cy="376608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1763688" y="1669668"/>
              <a:ext cx="936104" cy="2899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 smtClean="0">
                  <a:solidFill>
                    <a:schemeClr val="tx1"/>
                  </a:solidFill>
                </a:rPr>
                <a:t>마이페이지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2699792" y="1674529"/>
              <a:ext cx="936104" cy="2933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동호회 관리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1763688" y="1975451"/>
              <a:ext cx="4608513" cy="3460305"/>
              <a:chOff x="2086385" y="1988840"/>
              <a:chExt cx="4608513" cy="3960440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2086385" y="1988840"/>
                <a:ext cx="4608513" cy="3960440"/>
                <a:chOff x="2086385" y="1988840"/>
                <a:chExt cx="4608513" cy="3960440"/>
              </a:xfrm>
            </p:grpSpPr>
            <p:sp>
              <p:nvSpPr>
                <p:cNvPr id="80" name="이등변 삼각형 79">
                  <a:extLst>
                    <a:ext uri="{FF2B5EF4-FFF2-40B4-BE49-F238E27FC236}">
                      <a16:creationId xmlns:a16="http://schemas.microsoft.com/office/drawing/2014/main" xmlns="" id="{DBF6BB51-32E4-4588-81DD-3BA6ACE260C3}"/>
                    </a:ext>
                  </a:extLst>
                </p:cNvPr>
                <p:cNvSpPr/>
                <p:nvPr/>
              </p:nvSpPr>
              <p:spPr>
                <a:xfrm rot="16200000" flipV="1">
                  <a:off x="4225518" y="3079587"/>
                  <a:ext cx="332437" cy="298926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xmlns="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2086385" y="2442122"/>
                  <a:ext cx="1872208" cy="269383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 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이등변 삼각형 81">
                  <a:extLst>
                    <a:ext uri="{FF2B5EF4-FFF2-40B4-BE49-F238E27FC236}">
                      <a16:creationId xmlns:a16="http://schemas.microsoft.com/office/drawing/2014/main" xmlns="" id="{DBF6BB51-32E4-4588-81DD-3BA6ACE260C3}"/>
                    </a:ext>
                  </a:extLst>
                </p:cNvPr>
                <p:cNvSpPr/>
                <p:nvPr/>
              </p:nvSpPr>
              <p:spPr>
                <a:xfrm rot="5400000" flipV="1">
                  <a:off x="4232786" y="4064170"/>
                  <a:ext cx="332437" cy="298926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xmlns="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4931470" y="2461979"/>
                  <a:ext cx="1763427" cy="245924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>
                      <a:solidFill>
                        <a:schemeClr val="tx1"/>
                      </a:solidFill>
                    </a:rPr>
                    <a:t>  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xmlns="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2086385" y="1988840"/>
                  <a:ext cx="1080121" cy="2829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b="1" dirty="0" smtClean="0">
                      <a:solidFill>
                        <a:schemeClr val="bg1"/>
                      </a:solidFill>
                    </a:rPr>
                    <a:t>게시판 관리</a:t>
                  </a:r>
                  <a:endParaRPr lang="ko-KR" altLang="en-US" sz="1100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89" name="그룹 88"/>
                <p:cNvGrpSpPr/>
                <p:nvPr/>
              </p:nvGrpSpPr>
              <p:grpSpPr>
                <a:xfrm>
                  <a:off x="2147404" y="2497987"/>
                  <a:ext cx="1739182" cy="282941"/>
                  <a:chOff x="2147404" y="2497987"/>
                  <a:chExt cx="1739182" cy="282941"/>
                </a:xfrm>
              </p:grpSpPr>
              <p:sp>
                <p:nvSpPr>
                  <p:cNvPr id="101" name="직사각형 100">
                    <a:extLst>
                      <a:ext uri="{FF2B5EF4-FFF2-40B4-BE49-F238E27FC236}">
                        <a16:creationId xmlns:a16="http://schemas.microsoft.com/office/drawing/2014/main" xmlns="" id="{DFFD550E-2F2F-4554-8928-1A7BF1C9F2F2}"/>
                      </a:ext>
                    </a:extLst>
                  </p:cNvPr>
                  <p:cNvSpPr/>
                  <p:nvPr/>
                </p:nvSpPr>
                <p:spPr>
                  <a:xfrm>
                    <a:off x="2147404" y="2497987"/>
                    <a:ext cx="1739182" cy="2829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000" dirty="0" smtClean="0">
                        <a:solidFill>
                          <a:schemeClr val="tx1"/>
                        </a:solidFill>
                      </a:rPr>
                      <a:t>추가할 </a:t>
                    </a:r>
                    <a:r>
                      <a:rPr lang="ko-KR" altLang="en-US" sz="1000" dirty="0" err="1" smtClean="0">
                        <a:solidFill>
                          <a:schemeClr val="tx1"/>
                        </a:solidFill>
                      </a:rPr>
                      <a:t>카테고리명</a:t>
                    </a:r>
                    <a:endParaRPr lang="ko-KR" alt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이등변 삼각형 101">
                    <a:extLst>
                      <a:ext uri="{FF2B5EF4-FFF2-40B4-BE49-F238E27FC236}">
                        <a16:creationId xmlns:a16="http://schemas.microsoft.com/office/drawing/2014/main" xmlns="" id="{DBF6BB51-32E4-4588-81DD-3BA6ACE260C3}"/>
                      </a:ext>
                    </a:extLst>
                  </p:cNvPr>
                  <p:cNvSpPr/>
                  <p:nvPr/>
                </p:nvSpPr>
                <p:spPr>
                  <a:xfrm flipV="1">
                    <a:off x="3598554" y="2555139"/>
                    <a:ext cx="198528" cy="175442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/>
                  </a:p>
                </p:txBody>
              </p:sp>
            </p:grpSp>
            <p:grpSp>
              <p:nvGrpSpPr>
                <p:cNvPr id="90" name="그룹 89"/>
                <p:cNvGrpSpPr/>
                <p:nvPr/>
              </p:nvGrpSpPr>
              <p:grpSpPr>
                <a:xfrm>
                  <a:off x="4986403" y="2581074"/>
                  <a:ext cx="1643499" cy="282941"/>
                  <a:chOff x="4986403" y="2694883"/>
                  <a:chExt cx="1643499" cy="282941"/>
                </a:xfrm>
              </p:grpSpPr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xmlns="" id="{DFFD550E-2F2F-4554-8928-1A7BF1C9F2F2}"/>
                      </a:ext>
                    </a:extLst>
                  </p:cNvPr>
                  <p:cNvSpPr/>
                  <p:nvPr/>
                </p:nvSpPr>
                <p:spPr>
                  <a:xfrm>
                    <a:off x="4986403" y="2694883"/>
                    <a:ext cx="1643499" cy="2829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400" dirty="0" smtClean="0">
                        <a:solidFill>
                          <a:schemeClr val="tx1"/>
                        </a:solidFill>
                      </a:rPr>
                      <a:t>공지사항      </a:t>
                    </a:r>
                    <a:r>
                      <a:rPr lang="en-US" altLang="ko-KR" sz="1400" dirty="0" smtClean="0">
                        <a:solidFill>
                          <a:schemeClr val="tx1"/>
                        </a:solidFill>
                      </a:rPr>
                      <a:t>+-</a:t>
                    </a:r>
                    <a:endParaRPr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이등변 삼각형 95">
                    <a:extLst>
                      <a:ext uri="{FF2B5EF4-FFF2-40B4-BE49-F238E27FC236}">
                        <a16:creationId xmlns:a16="http://schemas.microsoft.com/office/drawing/2014/main" xmlns="" id="{DBF6BB51-32E4-4588-81DD-3BA6ACE260C3}"/>
                      </a:ext>
                    </a:extLst>
                  </p:cNvPr>
                  <p:cNvSpPr/>
                  <p:nvPr/>
                </p:nvSpPr>
                <p:spPr>
                  <a:xfrm flipV="1">
                    <a:off x="6381823" y="2753821"/>
                    <a:ext cx="198528" cy="175444"/>
                  </a:xfrm>
                  <a:prstGeom prst="triangl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/>
                  </a:p>
                </p:txBody>
              </p:sp>
            </p:grpSp>
            <p:sp>
              <p:nvSpPr>
                <p:cNvPr id="91" name="직사각형 90"/>
                <p:cNvSpPr/>
                <p:nvPr/>
              </p:nvSpPr>
              <p:spPr>
                <a:xfrm>
                  <a:off x="4165008" y="2708920"/>
                  <a:ext cx="431266" cy="1973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tx1"/>
                      </a:solidFill>
                    </a:rPr>
                    <a:t>추가</a:t>
                  </a:r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4208168" y="3735750"/>
                  <a:ext cx="431266" cy="19730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tx1"/>
                      </a:solidFill>
                    </a:rPr>
                    <a:t>삭제</a:t>
                  </a:r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xmlns="" id="{73F8B79B-8ADE-4A71-9368-874286CDF1AD}"/>
                    </a:ext>
                  </a:extLst>
                </p:cNvPr>
                <p:cNvSpPr/>
                <p:nvPr/>
              </p:nvSpPr>
              <p:spPr>
                <a:xfrm>
                  <a:off x="5984080" y="5621086"/>
                  <a:ext cx="710818" cy="3281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chemeClr val="tx1"/>
                      </a:solidFill>
                    </a:rPr>
                    <a:t>저  장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xmlns="" id="{73F8B79B-8ADE-4A71-9368-874286CDF1AD}"/>
                    </a:ext>
                  </a:extLst>
                </p:cNvPr>
                <p:cNvSpPr/>
                <p:nvPr/>
              </p:nvSpPr>
              <p:spPr>
                <a:xfrm>
                  <a:off x="5148248" y="5621086"/>
                  <a:ext cx="710818" cy="3281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err="1" smtClean="0">
                      <a:solidFill>
                        <a:schemeClr val="tx1"/>
                      </a:solidFill>
                    </a:rPr>
                    <a:t>취</a:t>
                  </a:r>
                  <a:r>
                    <a:rPr lang="ko-KR" altLang="en-US" sz="1100" dirty="0" smtClean="0">
                      <a:solidFill>
                        <a:schemeClr val="tx1"/>
                      </a:solidFill>
                    </a:rPr>
                    <a:t>  소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DFFD550E-2F2F-4554-8928-1A7BF1C9F2F2}"/>
                  </a:ext>
                </a:extLst>
              </p:cNvPr>
              <p:cNvSpPr/>
              <p:nvPr/>
            </p:nvSpPr>
            <p:spPr>
              <a:xfrm>
                <a:off x="4987572" y="2993152"/>
                <a:ext cx="1643499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자유게시판   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+-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이등변 삼각형 58">
                <a:extLst>
                  <a:ext uri="{FF2B5EF4-FFF2-40B4-BE49-F238E27FC236}">
                    <a16:creationId xmlns:a16="http://schemas.microsoft.com/office/drawing/2014/main" xmlns="" id="{DBF6BB51-32E4-4588-81DD-3BA6ACE260C3}"/>
                  </a:ext>
                </a:extLst>
              </p:cNvPr>
              <p:cNvSpPr/>
              <p:nvPr/>
            </p:nvSpPr>
            <p:spPr>
              <a:xfrm rot="10800000" flipV="1">
                <a:off x="6382991" y="3028644"/>
                <a:ext cx="198528" cy="175441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73F8B79B-8ADE-4A71-9368-874286CDF1AD}"/>
                  </a:ext>
                </a:extLst>
              </p:cNvPr>
              <p:cNvSpPr/>
              <p:nvPr/>
            </p:nvSpPr>
            <p:spPr>
              <a:xfrm>
                <a:off x="5247158" y="3356340"/>
                <a:ext cx="1334362" cy="18690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우리끼리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xmlns="" id="{73F8B79B-8ADE-4A71-9368-874286CDF1AD}"/>
                  </a:ext>
                </a:extLst>
              </p:cNvPr>
              <p:cNvSpPr/>
              <p:nvPr/>
            </p:nvSpPr>
            <p:spPr>
              <a:xfrm>
                <a:off x="5235719" y="3665255"/>
                <a:ext cx="1334362" cy="18690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취미공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유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5040267" y="3406086"/>
                <a:ext cx="107981" cy="1289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048321" y="3708142"/>
                <a:ext cx="107981" cy="1289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067368" y="2875238"/>
              <a:ext cx="1334362" cy="3340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자유게시판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권한 설정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859715" y="2939307"/>
              <a:ext cx="107981" cy="1126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043350" y="3723541"/>
              <a:ext cx="1334362" cy="3340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공지사항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권한 설정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1835697" y="3787610"/>
              <a:ext cx="107981" cy="1126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51521" y="2204864"/>
            <a:ext cx="1445579" cy="270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동호회 정보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51521" y="2474895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동호회회원수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51520" y="2780929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동호회 가입하</a:t>
            </a:r>
            <a:r>
              <a:rPr lang="ko-KR" altLang="en-US" sz="11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85851" y="3316558"/>
            <a:ext cx="1451234" cy="305936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100" dirty="0">
                <a:solidFill>
                  <a:schemeClr val="tx1"/>
                </a:solidFill>
              </a:rPr>
              <a:t>항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85851" y="3717033"/>
            <a:ext cx="1451234" cy="2970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자유게시판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644389" y="4365105"/>
            <a:ext cx="109269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왁자지껄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251521" y="1628800"/>
            <a:ext cx="6480720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최강 당구 동호회에 오신걸 환영합니다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44389" y="4077073"/>
            <a:ext cx="109269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우리활동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979075" y="2636912"/>
            <a:ext cx="1080121" cy="247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 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3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동호회 관리는 동호회 회장만 화면이 보이며 관리도 회장만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회장은 회원 관리를 할 수 있으며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가입 상태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승인 및 탈퇴를 관리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08438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clubMypage.jsp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348432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동호회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51520" y="908720"/>
            <a:ext cx="6696744" cy="5328592"/>
            <a:chOff x="477389" y="1155615"/>
            <a:chExt cx="6278698" cy="4957113"/>
          </a:xfrm>
        </p:grpSpPr>
        <p:grpSp>
          <p:nvGrpSpPr>
            <p:cNvPr id="3" name="그룹 2"/>
            <p:cNvGrpSpPr/>
            <p:nvPr/>
          </p:nvGrpSpPr>
          <p:grpSpPr>
            <a:xfrm>
              <a:off x="477389" y="1155615"/>
              <a:ext cx="6278698" cy="4957113"/>
              <a:chOff x="813582" y="1213933"/>
              <a:chExt cx="6278698" cy="4957113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813582" y="1213933"/>
                <a:ext cx="6278698" cy="4957113"/>
                <a:chOff x="1547664" y="2014435"/>
                <a:chExt cx="5256584" cy="1630589"/>
              </a:xfrm>
            </p:grpSpPr>
            <p:sp>
              <p:nvSpPr>
                <p:cNvPr id="108" name="직사각형 107"/>
                <p:cNvSpPr/>
                <p:nvPr/>
              </p:nvSpPr>
              <p:spPr>
                <a:xfrm>
                  <a:off x="1547664" y="2132856"/>
                  <a:ext cx="5256584" cy="1512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1547664" y="2014435"/>
                  <a:ext cx="5256584" cy="112779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 smtClean="0"/>
                    <a:t>회사 동호회</a:t>
                  </a:r>
                  <a:endParaRPr lang="ko-KR" altLang="en-US" dirty="0"/>
                </a:p>
              </p:txBody>
            </p:sp>
          </p:grpSp>
          <p:sp>
            <p:nvSpPr>
              <p:cNvPr id="84" name="모서리가 둥근 직사각형 83"/>
              <p:cNvSpPr/>
              <p:nvPr/>
            </p:nvSpPr>
            <p:spPr>
              <a:xfrm>
                <a:off x="6679518" y="1250047"/>
                <a:ext cx="301033" cy="234737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V="1"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6756087" y="1268760"/>
                <a:ext cx="147895" cy="1969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539552" y="1624531"/>
              <a:ext cx="6063810" cy="205546"/>
              <a:chOff x="996683" y="1624531"/>
              <a:chExt cx="6063810" cy="20554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964149" y="1624531"/>
                <a:ext cx="3096344" cy="1249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MIMI </a:t>
                </a:r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님 환영합니다 </a:t>
                </a:r>
                <a:r>
                  <a:rPr lang="en-US" altLang="ko-KR" sz="900" b="1" dirty="0" smtClean="0">
                    <a:solidFill>
                      <a:schemeClr val="tx1"/>
                    </a:solidFill>
                  </a:rPr>
                  <a:t>.   </a:t>
                </a:r>
                <a:r>
                  <a:rPr lang="ko-KR" altLang="en-US" sz="900" b="1" dirty="0" err="1" smtClean="0">
                    <a:solidFill>
                      <a:schemeClr val="tx1"/>
                    </a:solidFill>
                  </a:rPr>
                  <a:t>마이페이지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996683" y="1624531"/>
                <a:ext cx="669581" cy="2055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회사로고</a:t>
                </a:r>
                <a:endParaRPr lang="ko-KR" altLang="en-US" sz="9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1907703" y="2327208"/>
            <a:ext cx="936104" cy="289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2843807" y="2332069"/>
            <a:ext cx="936104" cy="2933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동호회 관리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1907703" y="2632991"/>
            <a:ext cx="1080121" cy="247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게시판 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51521" y="2204864"/>
            <a:ext cx="1445579" cy="270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동호회 정보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51521" y="2474895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동호회회원수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51520" y="2780929"/>
            <a:ext cx="1445579" cy="306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동호회 가입하</a:t>
            </a:r>
            <a:r>
              <a:rPr lang="ko-KR" altLang="en-US" sz="1100" dirty="0">
                <a:solidFill>
                  <a:schemeClr val="tx1"/>
                </a:solidFill>
              </a:rPr>
              <a:t>기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85851" y="3316558"/>
            <a:ext cx="1451234" cy="305936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100" dirty="0">
                <a:solidFill>
                  <a:schemeClr val="tx1"/>
                </a:solidFill>
              </a:rPr>
              <a:t>항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285851" y="3717033"/>
            <a:ext cx="1451234" cy="2970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자유게시판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644389" y="4365105"/>
            <a:ext cx="109269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왁자지껄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251521" y="1628800"/>
            <a:ext cx="6480720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최강 당구 동호회에 오신걸 환영합니다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44389" y="4077073"/>
            <a:ext cx="109269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우리활동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979075" y="2636912"/>
            <a:ext cx="1080121" cy="2472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회원 관리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83768" y="2996952"/>
            <a:ext cx="3312368" cy="216024"/>
            <a:chOff x="4788024" y="2852936"/>
            <a:chExt cx="3987070" cy="21602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02AA3BBD-2B19-428F-B664-8E1F39E19FB1}"/>
                </a:ext>
              </a:extLst>
            </p:cNvPr>
            <p:cNvSpPr/>
            <p:nvPr/>
          </p:nvSpPr>
          <p:spPr>
            <a:xfrm>
              <a:off x="5518296" y="2852936"/>
              <a:ext cx="2232248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검색할 내용을 작성해주세요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8" name="모서리가 둥근 직사각형 5">
              <a:extLst>
                <a:ext uri="{FF2B5EF4-FFF2-40B4-BE49-F238E27FC236}">
                  <a16:creationId xmlns:a16="http://schemas.microsoft.com/office/drawing/2014/main" xmlns="" id="{7AC62E90-5722-4282-B999-384B0B5A5514}"/>
                </a:ext>
              </a:extLst>
            </p:cNvPr>
            <p:cNvSpPr/>
            <p:nvPr/>
          </p:nvSpPr>
          <p:spPr>
            <a:xfrm>
              <a:off x="7848240" y="2852936"/>
              <a:ext cx="926854" cy="2160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4788024" y="2852936"/>
              <a:ext cx="637596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---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4810979" y="2908225"/>
              <a:ext cx="149255" cy="10544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F3E7F874-270B-48B5-A513-A5D298BCE97A}"/>
              </a:ext>
            </a:extLst>
          </p:cNvPr>
          <p:cNvGrpSpPr/>
          <p:nvPr/>
        </p:nvGrpSpPr>
        <p:grpSpPr>
          <a:xfrm>
            <a:off x="2699792" y="5671160"/>
            <a:ext cx="3500563" cy="278120"/>
            <a:chOff x="2156511" y="5486562"/>
            <a:chExt cx="3500563" cy="278120"/>
          </a:xfrm>
        </p:grpSpPr>
        <p:sp>
          <p:nvSpPr>
            <p:cNvPr id="63" name="모서리가 둥근 직사각형 79">
              <a:extLst>
                <a:ext uri="{FF2B5EF4-FFF2-40B4-BE49-F238E27FC236}">
                  <a16:creationId xmlns:a16="http://schemas.microsoft.com/office/drawing/2014/main" xmlns="" id="{3D8295AB-582F-43EB-BA7B-0C37273C826C}"/>
                </a:ext>
              </a:extLst>
            </p:cNvPr>
            <p:cNvSpPr/>
            <p:nvPr/>
          </p:nvSpPr>
          <p:spPr>
            <a:xfrm>
              <a:off x="247881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80">
              <a:extLst>
                <a:ext uri="{FF2B5EF4-FFF2-40B4-BE49-F238E27FC236}">
                  <a16:creationId xmlns:a16="http://schemas.microsoft.com/office/drawing/2014/main" xmlns="" id="{511BDFD9-9636-478B-83D7-5DFE6C963F94}"/>
                </a:ext>
              </a:extLst>
            </p:cNvPr>
            <p:cNvSpPr/>
            <p:nvPr/>
          </p:nvSpPr>
          <p:spPr>
            <a:xfrm>
              <a:off x="2797611" y="5486870"/>
              <a:ext cx="318798" cy="27781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모서리가 둥근 직사각형 81">
              <a:extLst>
                <a:ext uri="{FF2B5EF4-FFF2-40B4-BE49-F238E27FC236}">
                  <a16:creationId xmlns:a16="http://schemas.microsoft.com/office/drawing/2014/main" xmlns="" id="{39240DCF-3EA0-4FA6-9C9F-6E74EB5C7FD2}"/>
                </a:ext>
              </a:extLst>
            </p:cNvPr>
            <p:cNvSpPr/>
            <p:nvPr/>
          </p:nvSpPr>
          <p:spPr>
            <a:xfrm>
              <a:off x="3116409" y="5486869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모서리가 둥근 직사각형 82">
              <a:extLst>
                <a:ext uri="{FF2B5EF4-FFF2-40B4-BE49-F238E27FC236}">
                  <a16:creationId xmlns:a16="http://schemas.microsoft.com/office/drawing/2014/main" xmlns="" id="{90A533FE-396B-4FCD-A473-0564BA8C5B8B}"/>
                </a:ext>
              </a:extLst>
            </p:cNvPr>
            <p:cNvSpPr/>
            <p:nvPr/>
          </p:nvSpPr>
          <p:spPr>
            <a:xfrm>
              <a:off x="342684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모서리가 둥근 직사각형 83">
              <a:extLst>
                <a:ext uri="{FF2B5EF4-FFF2-40B4-BE49-F238E27FC236}">
                  <a16:creationId xmlns:a16="http://schemas.microsoft.com/office/drawing/2014/main" xmlns="" id="{DB8A0213-9679-4730-BBEB-B849545B3054}"/>
                </a:ext>
              </a:extLst>
            </p:cNvPr>
            <p:cNvSpPr/>
            <p:nvPr/>
          </p:nvSpPr>
          <p:spPr>
            <a:xfrm>
              <a:off x="3745641" y="548686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84">
              <a:extLst>
                <a:ext uri="{FF2B5EF4-FFF2-40B4-BE49-F238E27FC236}">
                  <a16:creationId xmlns:a16="http://schemas.microsoft.com/office/drawing/2014/main" xmlns="" id="{4FA5E6F8-3115-4F22-9C13-A33EAB2C82D3}"/>
                </a:ext>
              </a:extLst>
            </p:cNvPr>
            <p:cNvSpPr/>
            <p:nvPr/>
          </p:nvSpPr>
          <p:spPr>
            <a:xfrm>
              <a:off x="4063084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85">
              <a:extLst>
                <a:ext uri="{FF2B5EF4-FFF2-40B4-BE49-F238E27FC236}">
                  <a16:creationId xmlns:a16="http://schemas.microsoft.com/office/drawing/2014/main" xmlns="" id="{21A43BD0-538F-40B1-A347-AD3755363282}"/>
                </a:ext>
              </a:extLst>
            </p:cNvPr>
            <p:cNvSpPr/>
            <p:nvPr/>
          </p:nvSpPr>
          <p:spPr>
            <a:xfrm>
              <a:off x="4381882" y="5486867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7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모서리가 둥근 직사각형 86">
              <a:extLst>
                <a:ext uri="{FF2B5EF4-FFF2-40B4-BE49-F238E27FC236}">
                  <a16:creationId xmlns:a16="http://schemas.microsoft.com/office/drawing/2014/main" xmlns="" id="{A1DAAC2D-DE78-4B11-890D-C6191D630BC0}"/>
                </a:ext>
              </a:extLst>
            </p:cNvPr>
            <p:cNvSpPr/>
            <p:nvPr/>
          </p:nvSpPr>
          <p:spPr>
            <a:xfrm>
              <a:off x="4700680" y="5486866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8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모서리가 둥근 직사각형 87">
              <a:extLst>
                <a:ext uri="{FF2B5EF4-FFF2-40B4-BE49-F238E27FC236}">
                  <a16:creationId xmlns:a16="http://schemas.microsoft.com/office/drawing/2014/main" xmlns="" id="{177A3ECB-1372-4F26-A694-9E4EA04F64AB}"/>
                </a:ext>
              </a:extLst>
            </p:cNvPr>
            <p:cNvSpPr/>
            <p:nvPr/>
          </p:nvSpPr>
          <p:spPr>
            <a:xfrm>
              <a:off x="5019478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8">
              <a:extLst>
                <a:ext uri="{FF2B5EF4-FFF2-40B4-BE49-F238E27FC236}">
                  <a16:creationId xmlns:a16="http://schemas.microsoft.com/office/drawing/2014/main" xmlns="" id="{EE348E2C-D4DD-42F0-B65C-C4264180D3F1}"/>
                </a:ext>
              </a:extLst>
            </p:cNvPr>
            <p:cNvSpPr/>
            <p:nvPr/>
          </p:nvSpPr>
          <p:spPr>
            <a:xfrm>
              <a:off x="5338276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xmlns="" id="{6B5F433F-8DC2-4465-BBE4-12A1BD8CC44D}"/>
                </a:ext>
              </a:extLst>
            </p:cNvPr>
            <p:cNvSpPr/>
            <p:nvPr/>
          </p:nvSpPr>
          <p:spPr>
            <a:xfrm rot="16200000" flipV="1">
              <a:off x="5395069" y="5541287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88">
              <a:extLst>
                <a:ext uri="{FF2B5EF4-FFF2-40B4-BE49-F238E27FC236}">
                  <a16:creationId xmlns:a16="http://schemas.microsoft.com/office/drawing/2014/main" xmlns="" id="{4B5AEFA7-5672-4C00-8C77-D0AE0287C465}"/>
                </a:ext>
              </a:extLst>
            </p:cNvPr>
            <p:cNvSpPr/>
            <p:nvPr/>
          </p:nvSpPr>
          <p:spPr>
            <a:xfrm>
              <a:off x="2156511" y="5486562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xmlns="" id="{07363135-DF1D-4D7E-B28B-ABC75E29730E}"/>
                </a:ext>
              </a:extLst>
            </p:cNvPr>
            <p:cNvSpPr/>
            <p:nvPr/>
          </p:nvSpPr>
          <p:spPr>
            <a:xfrm rot="5400000" flipV="1">
              <a:off x="2213304" y="5540978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609621"/>
              </p:ext>
            </p:extLst>
          </p:nvPr>
        </p:nvGraphicFramePr>
        <p:xfrm>
          <a:off x="1879757" y="3284984"/>
          <a:ext cx="4924492" cy="2144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6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9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2088"/>
                <a:gridCol w="864097"/>
              </a:tblGrid>
              <a:tr h="130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사원번호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직급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가입일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회원 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승인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탈퇴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가입대기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승인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일반회원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탈퇴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박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일반회원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탈퇴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김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일반회원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탈퇴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김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일반회원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탈퇴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일반회원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탈퇴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박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일반회원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탈퇴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일반회원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탈퇴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이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일반회원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탈퇴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0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일반회원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탈퇴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6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Documents and Settings\nhn\바탕 화면\메모장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971600" y="476672"/>
            <a:ext cx="5698104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7000"/>
              </a:lnSpc>
              <a:defRPr sz="6600" b="1" spc="-500">
                <a:gradFill>
                  <a:gsLst>
                    <a:gs pos="0">
                      <a:srgbClr val="0099FF">
                        <a:alpha val="62000"/>
                      </a:srgbClr>
                    </a:gs>
                    <a:gs pos="99000">
                      <a:srgbClr val="00B0F0">
                        <a:alpha val="78000"/>
                      </a:srgbClr>
                    </a:gs>
                  </a:gsLst>
                  <a:lin ang="2700000" scaled="0"/>
                </a:gra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5-1. </a:t>
            </a:r>
            <a:r>
              <a:rPr lang="ko-KR" altLang="en-US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분석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3200" b="0" spc="0" dirty="0" err="1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유스케이스</a:t>
            </a:r>
            <a:r>
              <a:rPr lang="en-US" altLang="ko-KR" sz="3200" b="0" spc="0" dirty="0" smtClean="0">
                <a:solidFill>
                  <a:schemeClr val="tx2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endParaRPr lang="en-US" altLang="ko-KR" sz="3200" b="0" spc="0" dirty="0">
              <a:solidFill>
                <a:schemeClr val="tx2">
                  <a:lumMod val="75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115616" y="1556792"/>
            <a:ext cx="6840760" cy="4672804"/>
            <a:chOff x="899592" y="332655"/>
            <a:chExt cx="7204448" cy="5462602"/>
          </a:xfrm>
        </p:grpSpPr>
        <p:sp>
          <p:nvSpPr>
            <p:cNvPr id="6" name="타원 5"/>
            <p:cNvSpPr/>
            <p:nvPr/>
          </p:nvSpPr>
          <p:spPr>
            <a:xfrm>
              <a:off x="4355976" y="2780928"/>
              <a:ext cx="144016" cy="1440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6" idx="4"/>
            </p:cNvCxnSpPr>
            <p:nvPr/>
          </p:nvCxnSpPr>
          <p:spPr>
            <a:xfrm>
              <a:off x="4427984" y="2924944"/>
              <a:ext cx="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H="1">
              <a:off x="4355976" y="3140968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4427984" y="3140968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4355976" y="2996952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4427984" y="2996952"/>
              <a:ext cx="72008" cy="72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247964" y="3345309"/>
              <a:ext cx="43204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관리자</a:t>
              </a:r>
              <a:endParaRPr lang="ko-KR" altLang="en-US" sz="500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490789" y="2924943"/>
              <a:ext cx="649162" cy="17009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로그</a:t>
              </a:r>
              <a:r>
                <a:rPr lang="ko-KR" altLang="en-US" sz="500" dirty="0">
                  <a:solidFill>
                    <a:schemeClr val="tx1"/>
                  </a:solidFill>
                </a:rPr>
                <a:t>인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3490788" y="249289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로그아</a:t>
              </a:r>
              <a:r>
                <a:rPr lang="ko-KR" altLang="en-US" sz="500" dirty="0">
                  <a:solidFill>
                    <a:schemeClr val="tx1"/>
                  </a:solidFill>
                </a:rPr>
                <a:t>웃</a:t>
              </a:r>
            </a:p>
          </p:txBody>
        </p:sp>
        <p:cxnSp>
          <p:nvCxnSpPr>
            <p:cNvPr id="15" name="구부러진 연결선 14"/>
            <p:cNvCxnSpPr>
              <a:endCxn id="13" idx="6"/>
            </p:cNvCxnSpPr>
            <p:nvPr/>
          </p:nvCxnSpPr>
          <p:spPr>
            <a:xfrm rot="10800000" flipV="1">
              <a:off x="4139952" y="2996951"/>
              <a:ext cx="216025" cy="13041"/>
            </a:xfrm>
            <a:prstGeom prst="curved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구부러진 연결선 15"/>
            <p:cNvCxnSpPr>
              <a:stCxn id="13" idx="0"/>
              <a:endCxn id="14" idx="4"/>
            </p:cNvCxnSpPr>
            <p:nvPr/>
          </p:nvCxnSpPr>
          <p:spPr>
            <a:xfrm rot="5400000" flipH="1" flipV="1">
              <a:off x="3689357" y="2798930"/>
              <a:ext cx="252027" cy="12700"/>
            </a:xfrm>
            <a:prstGeom prst="curvedConnector3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2339752" y="2492895"/>
              <a:ext cx="792088" cy="7200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411214" y="273799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카테고</a:t>
              </a:r>
              <a:r>
                <a:rPr lang="ko-KR" altLang="en-US" sz="500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2411213" y="294855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현재결재리스트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53692" y="2495302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결재</a:t>
              </a:r>
              <a:endParaRPr lang="en-US" altLang="ko-KR" sz="700" b="1" dirty="0" smtClean="0"/>
            </a:p>
          </p:txBody>
        </p:sp>
        <p:cxnSp>
          <p:nvCxnSpPr>
            <p:cNvPr id="21" name="구부러진 연결선 20"/>
            <p:cNvCxnSpPr>
              <a:endCxn id="17" idx="3"/>
            </p:cNvCxnSpPr>
            <p:nvPr/>
          </p:nvCxnSpPr>
          <p:spPr>
            <a:xfrm rot="10800000">
              <a:off x="3131841" y="2852937"/>
              <a:ext cx="358953" cy="157059"/>
            </a:xfrm>
            <a:prstGeom prst="curvedConnector3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909539" y="2492897"/>
              <a:ext cx="864096" cy="7200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68291" y="2492897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기능</a:t>
              </a:r>
              <a:endParaRPr lang="en-US" altLang="ko-KR" sz="700" b="1" dirty="0" smtClean="0"/>
            </a:p>
          </p:txBody>
        </p:sp>
        <p:sp>
          <p:nvSpPr>
            <p:cNvPr id="24" name="타원 23"/>
            <p:cNvSpPr/>
            <p:nvPr/>
          </p:nvSpPr>
          <p:spPr>
            <a:xfrm>
              <a:off x="971600" y="2956280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결재리스트검색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구부러진 연결선 24"/>
            <p:cNvCxnSpPr>
              <a:stCxn id="19" idx="2"/>
            </p:cNvCxnSpPr>
            <p:nvPr/>
          </p:nvCxnSpPr>
          <p:spPr>
            <a:xfrm rot="10800000" flipV="1">
              <a:off x="1773635" y="3038568"/>
              <a:ext cx="637578" cy="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/>
            <p:cNvSpPr/>
            <p:nvPr/>
          </p:nvSpPr>
          <p:spPr>
            <a:xfrm>
              <a:off x="971600" y="2739902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결재 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99592" y="332656"/>
              <a:ext cx="864096" cy="12961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17005" y="63570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상신    결재삭제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017006" y="85471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완료    결재삭제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58344" y="345637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삭제</a:t>
              </a:r>
              <a:endParaRPr lang="en-US" altLang="ko-KR" sz="700" b="1" dirty="0" smtClean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1025809" y="109712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반려    결재삭제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025810" y="134076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미결    결재삭제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구부러진 연결선 32"/>
            <p:cNvCxnSpPr>
              <a:endCxn id="32" idx="3"/>
            </p:cNvCxnSpPr>
            <p:nvPr/>
          </p:nvCxnSpPr>
          <p:spPr>
            <a:xfrm rot="16200000" flipV="1">
              <a:off x="515497" y="2099807"/>
              <a:ext cx="1251829" cy="4106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2339752" y="332655"/>
              <a:ext cx="792088" cy="12801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53695" y="332656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</a:t>
              </a:r>
              <a:r>
                <a:rPr lang="ko-KR" altLang="en-US" sz="700" b="1" dirty="0"/>
                <a:t>능</a:t>
              </a:r>
              <a:endParaRPr lang="en-US" altLang="ko-KR" sz="700" b="1" dirty="0" smtClean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2411214" y="51994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</a:t>
              </a:r>
              <a:r>
                <a:rPr lang="ko-KR" altLang="en-US" sz="500" dirty="0">
                  <a:solidFill>
                    <a:schemeClr val="tx1"/>
                  </a:solidFill>
                </a:rPr>
                <a:t>신</a:t>
              </a:r>
            </a:p>
          </p:txBody>
        </p:sp>
        <p:sp>
          <p:nvSpPr>
            <p:cNvPr id="37" name="타원 36"/>
            <p:cNvSpPr/>
            <p:nvPr/>
          </p:nvSpPr>
          <p:spPr>
            <a:xfrm>
              <a:off x="2411211" y="728700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반</a:t>
              </a:r>
              <a:r>
                <a:rPr lang="ko-KR" altLang="en-US" sz="500" dirty="0">
                  <a:solidFill>
                    <a:schemeClr val="tx1"/>
                  </a:solidFill>
                </a:rPr>
                <a:t>려</a:t>
              </a:r>
            </a:p>
          </p:txBody>
        </p:sp>
        <p:sp>
          <p:nvSpPr>
            <p:cNvPr id="38" name="타원 37"/>
            <p:cNvSpPr/>
            <p:nvPr/>
          </p:nvSpPr>
          <p:spPr>
            <a:xfrm>
              <a:off x="2411214" y="94472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2408107" y="116855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참조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210" y="1412462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상세보기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구부러진 연결선 40"/>
            <p:cNvCxnSpPr>
              <a:stCxn id="18" idx="1"/>
            </p:cNvCxnSpPr>
            <p:nvPr/>
          </p:nvCxnSpPr>
          <p:spPr>
            <a:xfrm rot="5400000" flipH="1" flipV="1">
              <a:off x="1920346" y="2178419"/>
              <a:ext cx="1171873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4782824" y="1610208"/>
              <a:ext cx="792088" cy="8641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62114" y="1610208"/>
              <a:ext cx="6335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임직원관리</a:t>
              </a:r>
              <a:endParaRPr lang="en-US" altLang="ko-KR" sz="700" b="1" dirty="0" smtClean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4842772" y="1867631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등록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854285" y="212728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782824" y="383646"/>
              <a:ext cx="792088" cy="8641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5252" y="383645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수정</a:t>
              </a:r>
              <a:endParaRPr lang="en-US" altLang="ko-KR" sz="700" b="1" dirty="0" smtClean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4842772" y="641069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권한수정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854285" y="90072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정보수정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012160" y="389958"/>
              <a:ext cx="792088" cy="8641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26101" y="392881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직급</a:t>
              </a:r>
              <a:endParaRPr lang="en-US" altLang="ko-KR" sz="700" b="1" dirty="0" smtClean="0"/>
            </a:p>
          </p:txBody>
        </p:sp>
        <p:sp>
          <p:nvSpPr>
            <p:cNvPr id="55" name="타원 54"/>
            <p:cNvSpPr/>
            <p:nvPr/>
          </p:nvSpPr>
          <p:spPr>
            <a:xfrm>
              <a:off x="6072108" y="647381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동호회 직급수정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6083621" y="90703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일반직급 수정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311952" y="392882"/>
              <a:ext cx="792088" cy="195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25893" y="392881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정보</a:t>
              </a:r>
              <a:endParaRPr lang="en-US" altLang="ko-KR" sz="700" b="1" dirty="0" smtClean="0"/>
            </a:p>
          </p:txBody>
        </p:sp>
        <p:sp>
          <p:nvSpPr>
            <p:cNvPr id="59" name="타원 58"/>
            <p:cNvSpPr/>
            <p:nvPr/>
          </p:nvSpPr>
          <p:spPr>
            <a:xfrm>
              <a:off x="7383414" y="203727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상태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7383413" y="89071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비밀번호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7383414" y="111696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연락처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7383414" y="1345661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주소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7383414" y="157565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사진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7383414" y="1804583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이메일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구부러진 연결선 64"/>
            <p:cNvCxnSpPr>
              <a:stCxn id="13" idx="7"/>
            </p:cNvCxnSpPr>
            <p:nvPr/>
          </p:nvCxnSpPr>
          <p:spPr>
            <a:xfrm rot="5400000" flipH="1" flipV="1">
              <a:off x="4113367" y="2280397"/>
              <a:ext cx="600973" cy="737941"/>
            </a:xfrm>
            <a:prstGeom prst="curvedConnector2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구부러진 연결선 65"/>
            <p:cNvCxnSpPr>
              <a:stCxn id="51" idx="6"/>
            </p:cNvCxnSpPr>
            <p:nvPr/>
          </p:nvCxnSpPr>
          <p:spPr>
            <a:xfrm>
              <a:off x="5503448" y="990734"/>
              <a:ext cx="1808504" cy="1316572"/>
            </a:xfrm>
            <a:prstGeom prst="curvedConnector3">
              <a:avLst>
                <a:gd name="adj1" fmla="val 27177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구부러진 연결선 66"/>
            <p:cNvCxnSpPr/>
            <p:nvPr/>
          </p:nvCxnSpPr>
          <p:spPr>
            <a:xfrm rot="5400000" flipH="1" flipV="1">
              <a:off x="4475063" y="1707957"/>
              <a:ext cx="920323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구부러진 연결선 67"/>
            <p:cNvCxnSpPr>
              <a:stCxn id="50" idx="6"/>
              <a:endCxn id="52" idx="1"/>
            </p:cNvCxnSpPr>
            <p:nvPr/>
          </p:nvCxnSpPr>
          <p:spPr>
            <a:xfrm>
              <a:off x="5491935" y="731079"/>
              <a:ext cx="520225" cy="9095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339752" y="3528428"/>
              <a:ext cx="792088" cy="7200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5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512633" y="3532102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게시판</a:t>
              </a:r>
              <a:endParaRPr lang="en-US" altLang="ko-KR" sz="700" b="1" dirty="0" smtClean="0"/>
            </a:p>
          </p:txBody>
        </p:sp>
        <p:sp>
          <p:nvSpPr>
            <p:cNvPr id="71" name="타원 70"/>
            <p:cNvSpPr/>
            <p:nvPr/>
          </p:nvSpPr>
          <p:spPr>
            <a:xfrm>
              <a:off x="2375756" y="3798458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자유게시</a:t>
              </a:r>
              <a:r>
                <a:rPr lang="ko-KR" altLang="en-US" sz="500" dirty="0">
                  <a:solidFill>
                    <a:schemeClr val="tx1"/>
                  </a:solidFill>
                </a:rPr>
                <a:t>판</a:t>
              </a:r>
            </a:p>
          </p:txBody>
        </p:sp>
        <p:sp>
          <p:nvSpPr>
            <p:cNvPr id="72" name="타원 71"/>
            <p:cNvSpPr/>
            <p:nvPr/>
          </p:nvSpPr>
          <p:spPr>
            <a:xfrm>
              <a:off x="2375756" y="4005064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공지사</a:t>
              </a:r>
              <a:r>
                <a:rPr lang="ko-KR" altLang="en-US" sz="500" dirty="0">
                  <a:solidFill>
                    <a:schemeClr val="tx1"/>
                  </a:solidFill>
                </a:rPr>
                <a:t>항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971600" y="3528428"/>
              <a:ext cx="792088" cy="1052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85543" y="3532102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기</a:t>
              </a:r>
              <a:r>
                <a:rPr lang="ko-KR" altLang="en-US" sz="700" b="1"/>
                <a:t>능</a:t>
              </a:r>
              <a:endParaRPr lang="en-US" altLang="ko-KR" sz="700" b="1" dirty="0" smtClean="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025808" y="379845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게시글</a:t>
              </a:r>
              <a:r>
                <a:rPr lang="ko-KR" altLang="en-US" sz="500" dirty="0" smtClean="0">
                  <a:solidFill>
                    <a:schemeClr val="tx1"/>
                  </a:solidFill>
                </a:rPr>
                <a:t> 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1025807" y="404550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err="1" smtClean="0">
                  <a:solidFill>
                    <a:schemeClr val="tx1"/>
                  </a:solidFill>
                </a:rPr>
                <a:t>댓글삭제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1025806" y="4283035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권한관리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81547" y="4733528"/>
              <a:ext cx="792088" cy="1052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95490" y="4737202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기</a:t>
              </a:r>
              <a:r>
                <a:rPr lang="ko-KR" altLang="en-US" sz="700" b="1"/>
                <a:t>능</a:t>
              </a:r>
              <a:endParaRPr lang="en-US" altLang="ko-KR" sz="700" b="1" dirty="0" smtClean="0"/>
            </a:p>
          </p:txBody>
        </p:sp>
        <p:sp>
          <p:nvSpPr>
            <p:cNvPr id="80" name="타원 79"/>
            <p:cNvSpPr/>
            <p:nvPr/>
          </p:nvSpPr>
          <p:spPr>
            <a:xfrm>
              <a:off x="1035755" y="500355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등록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1035754" y="525060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82" name="타원 81"/>
            <p:cNvSpPr/>
            <p:nvPr/>
          </p:nvSpPr>
          <p:spPr>
            <a:xfrm>
              <a:off x="1035753" y="5488135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303748" y="4742557"/>
              <a:ext cx="792088" cy="1052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427922" y="4742557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카테고</a:t>
              </a:r>
              <a:r>
                <a:rPr lang="ko-KR" altLang="en-US" sz="700" b="1"/>
                <a:t>리</a:t>
              </a:r>
              <a:endParaRPr lang="en-US" altLang="ko-KR" sz="700" b="1" dirty="0" smtClean="0"/>
            </a:p>
          </p:txBody>
        </p:sp>
        <p:sp>
          <p:nvSpPr>
            <p:cNvPr id="85" name="타원 84"/>
            <p:cNvSpPr/>
            <p:nvPr/>
          </p:nvSpPr>
          <p:spPr>
            <a:xfrm>
              <a:off x="2357956" y="5012587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등록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2357955" y="5259635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87" name="타원 86"/>
            <p:cNvSpPr/>
            <p:nvPr/>
          </p:nvSpPr>
          <p:spPr>
            <a:xfrm>
              <a:off x="2357954" y="549716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5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3571387" y="4249650"/>
              <a:ext cx="864096" cy="10009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580883" y="4263000"/>
              <a:ext cx="8451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관리자 문서관리</a:t>
              </a:r>
              <a:endParaRPr lang="en-US" altLang="ko-KR" sz="700" b="1" dirty="0" smtClean="0"/>
            </a:p>
          </p:txBody>
        </p:sp>
        <p:sp>
          <p:nvSpPr>
            <p:cNvPr id="90" name="타원 89"/>
            <p:cNvSpPr/>
            <p:nvPr/>
          </p:nvSpPr>
          <p:spPr>
            <a:xfrm>
              <a:off x="3633448" y="4713034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임의의문서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3633448" y="4496656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카테고리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130063" y="4247089"/>
              <a:ext cx="864096" cy="10218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388815" y="4247089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기능</a:t>
              </a:r>
              <a:endParaRPr lang="en-US" altLang="ko-KR" sz="700" b="1" dirty="0" smtClean="0"/>
            </a:p>
          </p:txBody>
        </p:sp>
        <p:sp>
          <p:nvSpPr>
            <p:cNvPr id="94" name="타원 93"/>
            <p:cNvSpPr/>
            <p:nvPr/>
          </p:nvSpPr>
          <p:spPr>
            <a:xfrm>
              <a:off x="5192124" y="4726946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수정</a:t>
              </a:r>
              <a:r>
                <a:rPr lang="en-US" altLang="ko-KR" sz="5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500" dirty="0" smtClean="0">
                  <a:solidFill>
                    <a:schemeClr val="tx1"/>
                  </a:solidFill>
                </a:rPr>
                <a:t>교체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5192124" y="4494094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500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96" name="타원 95"/>
            <p:cNvSpPr/>
            <p:nvPr/>
          </p:nvSpPr>
          <p:spPr>
            <a:xfrm>
              <a:off x="5206093" y="4969731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3633448" y="4933943"/>
              <a:ext cx="720080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회사문</a:t>
              </a:r>
              <a:r>
                <a:rPr lang="ko-KR" altLang="en-US" sz="500" dirty="0">
                  <a:solidFill>
                    <a:schemeClr val="tx1"/>
                  </a:solidFill>
                </a:rPr>
                <a:t>서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311950" y="4249650"/>
              <a:ext cx="792088" cy="8302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463075" y="4253366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/>
                <a:t>동호회</a:t>
              </a:r>
              <a:endParaRPr lang="en-US" altLang="ko-KR" sz="700" b="1" dirty="0" smtClean="0"/>
            </a:p>
          </p:txBody>
        </p:sp>
        <p:sp>
          <p:nvSpPr>
            <p:cNvPr id="100" name="타원 99"/>
            <p:cNvSpPr/>
            <p:nvPr/>
          </p:nvSpPr>
          <p:spPr>
            <a:xfrm>
              <a:off x="7366157" y="4519680"/>
              <a:ext cx="677931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생성승인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7366157" y="4766728"/>
              <a:ext cx="677932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삭제승</a:t>
              </a:r>
              <a:r>
                <a:rPr lang="ko-KR" altLang="en-US" sz="500" dirty="0">
                  <a:solidFill>
                    <a:schemeClr val="tx1"/>
                  </a:solidFill>
                </a:rPr>
                <a:t>인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000645" y="2805280"/>
              <a:ext cx="792088" cy="8268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121947" y="2815638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조직관리</a:t>
              </a:r>
              <a:endParaRPr lang="en-US" altLang="ko-KR" sz="700" b="1" dirty="0" smtClean="0"/>
            </a:p>
          </p:txBody>
        </p:sp>
        <p:sp>
          <p:nvSpPr>
            <p:cNvPr id="104" name="타원 103"/>
            <p:cNvSpPr/>
            <p:nvPr/>
          </p:nvSpPr>
          <p:spPr>
            <a:xfrm>
              <a:off x="6054853" y="3075310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부서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6054852" y="332235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팀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311952" y="2805038"/>
              <a:ext cx="792088" cy="10527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525895" y="2808712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smtClean="0"/>
                <a:t>기</a:t>
              </a:r>
              <a:r>
                <a:rPr lang="ko-KR" altLang="en-US" sz="700" b="1"/>
                <a:t>능</a:t>
              </a:r>
              <a:endParaRPr lang="en-US" altLang="ko-KR" sz="700" b="1" dirty="0" smtClean="0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7366160" y="3075068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등록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>
              <a:off x="7366159" y="3322116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5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110" name="타원 109"/>
            <p:cNvSpPr/>
            <p:nvPr/>
          </p:nvSpPr>
          <p:spPr>
            <a:xfrm>
              <a:off x="7366158" y="3559645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삭제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구부러진 연결선 110"/>
            <p:cNvCxnSpPr>
              <a:stCxn id="13" idx="3"/>
            </p:cNvCxnSpPr>
            <p:nvPr/>
          </p:nvCxnSpPr>
          <p:spPr>
            <a:xfrm rot="5400000">
              <a:off x="3114093" y="3087880"/>
              <a:ext cx="489513" cy="45401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구부러진 연결선 111"/>
            <p:cNvCxnSpPr>
              <a:stCxn id="13" idx="4"/>
            </p:cNvCxnSpPr>
            <p:nvPr/>
          </p:nvCxnSpPr>
          <p:spPr>
            <a:xfrm rot="16200000" flipH="1">
              <a:off x="3234565" y="3675846"/>
              <a:ext cx="1167960" cy="635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구부러진 연결선 112"/>
            <p:cNvCxnSpPr>
              <a:stCxn id="13" idx="5"/>
            </p:cNvCxnSpPr>
            <p:nvPr/>
          </p:nvCxnSpPr>
          <p:spPr>
            <a:xfrm rot="16200000" flipH="1">
              <a:off x="5039924" y="2075090"/>
              <a:ext cx="1276984" cy="3267067"/>
            </a:xfrm>
            <a:prstGeom prst="curvedConnector2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구부러진 연결선 113"/>
            <p:cNvCxnSpPr>
              <a:stCxn id="13" idx="5"/>
            </p:cNvCxnSpPr>
            <p:nvPr/>
          </p:nvCxnSpPr>
          <p:spPr>
            <a:xfrm rot="16200000" flipH="1">
              <a:off x="4738523" y="2376492"/>
              <a:ext cx="561997" cy="1949276"/>
            </a:xfrm>
            <a:prstGeom prst="curvedConnector2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구부러진 연결선 114"/>
            <p:cNvCxnSpPr>
              <a:stCxn id="71" idx="2"/>
            </p:cNvCxnSpPr>
            <p:nvPr/>
          </p:nvCxnSpPr>
          <p:spPr>
            <a:xfrm rot="10800000">
              <a:off x="1763688" y="3708624"/>
              <a:ext cx="612068" cy="17984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구부러진 연결선 115"/>
            <p:cNvCxnSpPr>
              <a:stCxn id="72" idx="3"/>
            </p:cNvCxnSpPr>
            <p:nvPr/>
          </p:nvCxnSpPr>
          <p:spPr>
            <a:xfrm rot="5400000">
              <a:off x="1783195" y="4139215"/>
              <a:ext cx="678508" cy="717521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구부러진 연결선 116"/>
            <p:cNvCxnSpPr>
              <a:stCxn id="71" idx="6"/>
            </p:cNvCxnSpPr>
            <p:nvPr/>
          </p:nvCxnSpPr>
          <p:spPr>
            <a:xfrm flipH="1">
              <a:off x="3057274" y="3888468"/>
              <a:ext cx="38562" cy="878259"/>
            </a:xfrm>
            <a:prstGeom prst="curvedConnector4">
              <a:avLst>
                <a:gd name="adj1" fmla="val -592812"/>
                <a:gd name="adj2" fmla="val 5512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구부러진 연결선 117"/>
            <p:cNvCxnSpPr>
              <a:stCxn id="88" idx="3"/>
              <a:endCxn id="92" idx="1"/>
            </p:cNvCxnSpPr>
            <p:nvPr/>
          </p:nvCxnSpPr>
          <p:spPr>
            <a:xfrm>
              <a:off x="4435483" y="4750128"/>
              <a:ext cx="694580" cy="787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구부러진 연결선 118"/>
            <p:cNvCxnSpPr>
              <a:stCxn id="102" idx="3"/>
            </p:cNvCxnSpPr>
            <p:nvPr/>
          </p:nvCxnSpPr>
          <p:spPr>
            <a:xfrm flipV="1">
              <a:off x="6792733" y="3212976"/>
              <a:ext cx="519217" cy="572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/>
            <p:cNvSpPr/>
            <p:nvPr/>
          </p:nvSpPr>
          <p:spPr>
            <a:xfrm>
              <a:off x="7383412" y="674694"/>
              <a:ext cx="649163" cy="1800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 smtClean="0">
                  <a:solidFill>
                    <a:schemeClr val="tx1"/>
                  </a:solidFill>
                </a:rPr>
                <a:t>부서</a:t>
              </a:r>
              <a:r>
                <a:rPr lang="en-US" altLang="ko-KR" sz="500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sz="500" dirty="0" smtClean="0">
                  <a:solidFill>
                    <a:schemeClr val="tx1"/>
                  </a:solidFill>
                </a:rPr>
                <a:t>팀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3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 마이 페이지는 나의 정보가 나오게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927938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mainMypage.jsp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372910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마이페이지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71F2B62-D99F-4F78-B4AA-87F83F7DCF4C}"/>
              </a:ext>
            </a:extLst>
          </p:cNvPr>
          <p:cNvSpPr/>
          <p:nvPr/>
        </p:nvSpPr>
        <p:spPr>
          <a:xfrm>
            <a:off x="5937770" y="5733256"/>
            <a:ext cx="791294" cy="2803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수정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7" name="그룹 66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0" name="직사각형 69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60512" y="1597660"/>
            <a:ext cx="4971728" cy="3775556"/>
            <a:chOff x="1760512" y="1597660"/>
            <a:chExt cx="4971728" cy="377555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3207679" y="1904075"/>
              <a:ext cx="3521385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4379168" y="2356442"/>
              <a:ext cx="1148569" cy="36420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 smtClean="0">
                  <a:solidFill>
                    <a:schemeClr val="tx1"/>
                  </a:solidFill>
                </a:rPr>
                <a:t>2017-06-11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3131840" y="2073086"/>
              <a:ext cx="1442696" cy="22928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MIMI(1804110101)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endCxn id="22" idx="3"/>
            </p:cNvCxnSpPr>
            <p:nvPr/>
          </p:nvCxnSpPr>
          <p:spPr>
            <a:xfrm>
              <a:off x="3200672" y="2336123"/>
              <a:ext cx="352839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tx1"/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3274267" y="2357724"/>
              <a:ext cx="1104901" cy="36420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입사일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C71F2B62-D99F-4F78-B4AA-87F83F7DCF4C}"/>
                </a:ext>
              </a:extLst>
            </p:cNvPr>
            <p:cNvSpPr/>
            <p:nvPr/>
          </p:nvSpPr>
          <p:spPr>
            <a:xfrm>
              <a:off x="1762099" y="1904075"/>
              <a:ext cx="1445580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2100" y="3040963"/>
              <a:ext cx="1445579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연락처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2100" y="3310993"/>
              <a:ext cx="1445580" cy="3091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2101" y="3620169"/>
              <a:ext cx="1445580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생년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월일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성별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2100" y="2768171"/>
              <a:ext cx="1445579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이메일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4424808" y="2073086"/>
              <a:ext cx="1512168" cy="24379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영업부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영업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5936976" y="2073086"/>
              <a:ext cx="648072" cy="24379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직급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7680" y="3036105"/>
              <a:ext cx="3521384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010-1234-4567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7679" y="3306135"/>
              <a:ext cx="3521386" cy="3091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대전 광역시 서구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둔산동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7680" y="3615311"/>
              <a:ext cx="3521386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1980-07-07(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남자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7680" y="2770933"/>
              <a:ext cx="3521384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mimi@mimi.com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2099" y="3913949"/>
              <a:ext cx="1445580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입사일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년차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7678" y="3915441"/>
              <a:ext cx="3521386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2016-03-03(3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년차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760512" y="4496363"/>
              <a:ext cx="4971728" cy="876853"/>
              <a:chOff x="1691680" y="4496363"/>
              <a:chExt cx="4971728" cy="87685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691680" y="4496363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휴직일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137259" y="4497855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2018-07-01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694489" y="4791635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복귀일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140068" y="4793127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2019-07-01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696443" y="5085184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퇴사일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142022" y="5083501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2018-12-01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0512" y="4206839"/>
              <a:ext cx="1445580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상태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6091" y="4208331"/>
              <a:ext cx="3521386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재직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1763688" y="1597660"/>
              <a:ext cx="936104" cy="2899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 smtClean="0">
                  <a:solidFill>
                    <a:schemeClr val="bg1"/>
                  </a:solidFill>
                </a:rPr>
                <a:t>마이페이지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2699792" y="1602521"/>
              <a:ext cx="936104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</a:rPr>
                <a:t>내 업무현황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2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 마이 페이지 수정버튼을 누르게 되면 사진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패스워드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err="1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이메일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연락처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주소 만 변경 가능하다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66005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mainMypage.jsp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07786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마이페이지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71F2B62-D99F-4F78-B4AA-87F83F7DCF4C}"/>
              </a:ext>
            </a:extLst>
          </p:cNvPr>
          <p:cNvSpPr/>
          <p:nvPr/>
        </p:nvSpPr>
        <p:spPr>
          <a:xfrm>
            <a:off x="5004048" y="5737312"/>
            <a:ext cx="791294" cy="2803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취소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72CF132-997E-4E95-A91F-7F04BF544B44}"/>
              </a:ext>
            </a:extLst>
          </p:cNvPr>
          <p:cNvSpPr/>
          <p:nvPr/>
        </p:nvSpPr>
        <p:spPr>
          <a:xfrm>
            <a:off x="3207679" y="1844824"/>
            <a:ext cx="3521385" cy="8640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72CF132-997E-4E95-A91F-7F04BF544B44}"/>
              </a:ext>
            </a:extLst>
          </p:cNvPr>
          <p:cNvSpPr/>
          <p:nvPr/>
        </p:nvSpPr>
        <p:spPr>
          <a:xfrm>
            <a:off x="4379168" y="2297191"/>
            <a:ext cx="1148569" cy="3642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2017-06-11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72CF132-997E-4E95-A91F-7F04BF544B44}"/>
              </a:ext>
            </a:extLst>
          </p:cNvPr>
          <p:cNvSpPr/>
          <p:nvPr/>
        </p:nvSpPr>
        <p:spPr>
          <a:xfrm>
            <a:off x="3131840" y="2013835"/>
            <a:ext cx="1442696" cy="2292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MIMI(1804110101)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endCxn id="22" idx="3"/>
          </p:cNvCxnSpPr>
          <p:nvPr/>
        </p:nvCxnSpPr>
        <p:spPr>
          <a:xfrm>
            <a:off x="3200672" y="2276872"/>
            <a:ext cx="3528392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72CF132-997E-4E95-A91F-7F04BF544B44}"/>
              </a:ext>
            </a:extLst>
          </p:cNvPr>
          <p:cNvSpPr/>
          <p:nvPr/>
        </p:nvSpPr>
        <p:spPr>
          <a:xfrm>
            <a:off x="3274267" y="2298473"/>
            <a:ext cx="1104901" cy="36420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입사일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71F2B62-D99F-4F78-B4AA-87F83F7DCF4C}"/>
              </a:ext>
            </a:extLst>
          </p:cNvPr>
          <p:cNvSpPr/>
          <p:nvPr/>
        </p:nvSpPr>
        <p:spPr>
          <a:xfrm>
            <a:off x="1762099" y="1844824"/>
            <a:ext cx="1445580" cy="8640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72CF132-997E-4E95-A91F-7F04BF544B44}"/>
              </a:ext>
            </a:extLst>
          </p:cNvPr>
          <p:cNvSpPr/>
          <p:nvPr/>
        </p:nvSpPr>
        <p:spPr>
          <a:xfrm>
            <a:off x="4424808" y="2013835"/>
            <a:ext cx="1512168" cy="24379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영업부 </a:t>
            </a:r>
            <a:r>
              <a:rPr lang="en-US" altLang="ko-KR" sz="1100" dirty="0" smtClean="0">
                <a:solidFill>
                  <a:schemeClr val="tx1"/>
                </a:solidFill>
              </a:rPr>
              <a:t>/ </a:t>
            </a:r>
            <a:r>
              <a:rPr lang="ko-KR" altLang="en-US" sz="1100" dirty="0" smtClean="0">
                <a:solidFill>
                  <a:schemeClr val="tx1"/>
                </a:solidFill>
              </a:rPr>
              <a:t>영업 </a:t>
            </a:r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r>
              <a:rPr lang="ko-KR" altLang="en-US" sz="1100" dirty="0" smtClean="0">
                <a:solidFill>
                  <a:schemeClr val="tx1"/>
                </a:solidFill>
              </a:rPr>
              <a:t>팀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72CF132-997E-4E95-A91F-7F04BF544B44}"/>
              </a:ext>
            </a:extLst>
          </p:cNvPr>
          <p:cNvSpPr/>
          <p:nvPr/>
        </p:nvSpPr>
        <p:spPr>
          <a:xfrm>
            <a:off x="5936976" y="2013835"/>
            <a:ext cx="648072" cy="24379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직급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60512" y="3232788"/>
            <a:ext cx="4971728" cy="2300859"/>
            <a:chOff x="1760512" y="3729130"/>
            <a:chExt cx="4971728" cy="230085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2100" y="3729130"/>
              <a:ext cx="1445579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이메일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7680" y="3731892"/>
              <a:ext cx="3521384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mimi@mimi.com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2100" y="4001922"/>
              <a:ext cx="1445579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연락처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2100" y="4271952"/>
              <a:ext cx="1445580" cy="3091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주소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2101" y="4581128"/>
              <a:ext cx="1445580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생년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월일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성별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7680" y="3997064"/>
              <a:ext cx="3521384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010-1234-4567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7679" y="4267094"/>
              <a:ext cx="3521386" cy="3091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대전 광역시 서구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둔산동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7680" y="4576270"/>
              <a:ext cx="3521386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1980-07-07(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남자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1760512" y="5153136"/>
              <a:ext cx="4971728" cy="876853"/>
              <a:chOff x="1691680" y="4496363"/>
              <a:chExt cx="4971728" cy="87685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691680" y="4496363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휴직일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137259" y="4497855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2018-07-01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694489" y="4791635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복귀일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140068" y="4793127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2019-07-01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696443" y="5085184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퇴사일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142022" y="5083501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2018-12-01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0512" y="4863612"/>
              <a:ext cx="1445580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상태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6091" y="4865104"/>
              <a:ext cx="3521386" cy="2880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재직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C71F2B62-D99F-4F78-B4AA-87F83F7DCF4C}"/>
              </a:ext>
            </a:extLst>
          </p:cNvPr>
          <p:cNvSpPr/>
          <p:nvPr/>
        </p:nvSpPr>
        <p:spPr>
          <a:xfrm>
            <a:off x="5940152" y="5733256"/>
            <a:ext cx="791294" cy="2803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1763688" y="2708920"/>
            <a:ext cx="1445579" cy="270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패스워드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3209268" y="2711682"/>
            <a:ext cx="3521384" cy="270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********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772CF132-997E-4E95-A91F-7F04BF544B44}"/>
              </a:ext>
            </a:extLst>
          </p:cNvPr>
          <p:cNvSpPr/>
          <p:nvPr/>
        </p:nvSpPr>
        <p:spPr>
          <a:xfrm>
            <a:off x="2705491" y="2473325"/>
            <a:ext cx="498357" cy="23559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1765276" y="2971836"/>
            <a:ext cx="1445579" cy="270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패스워드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3210856" y="2974598"/>
            <a:ext cx="3521384" cy="270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********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D3401747-3F89-405C-B574-7D1215195160}"/>
              </a:ext>
            </a:extLst>
          </p:cNvPr>
          <p:cNvSpPr/>
          <p:nvPr/>
        </p:nvSpPr>
        <p:spPr>
          <a:xfrm>
            <a:off x="5399695" y="3775610"/>
            <a:ext cx="1332545" cy="301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우편번호찾기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1763688" y="1538409"/>
            <a:ext cx="936104" cy="2899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bg1"/>
                </a:solidFill>
              </a:rPr>
              <a:t>마이페이지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2699792" y="1543270"/>
            <a:ext cx="936104" cy="293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내 업무현황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2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내 업무 현황에는 내가 업무 했던 내용들을 확인 할 수 있으며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버튼을 클릭하면 해당 화면으로 이동 하게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86019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mypageBusiness.jsp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82176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마이페이지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1763688" y="1543270"/>
            <a:ext cx="936104" cy="293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2699792" y="1543270"/>
            <a:ext cx="936104" cy="2899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내 업무현황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63688" y="1856176"/>
            <a:ext cx="5040560" cy="1284792"/>
            <a:chOff x="1763688" y="1856176"/>
            <a:chExt cx="3816424" cy="92475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527885" y="1861080"/>
              <a:ext cx="2052227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내가 등록한 글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게시판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)         +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3688" y="1856176"/>
              <a:ext cx="1584175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내가 등록한 이슈        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+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3688" y="2126206"/>
              <a:ext cx="1584175" cy="6547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527885" y="2126206"/>
              <a:ext cx="2052227" cy="6547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1763688" y="3300702"/>
            <a:ext cx="5040560" cy="1280426"/>
            <a:chOff x="1763688" y="1856176"/>
            <a:chExt cx="3816424" cy="92475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527885" y="1857078"/>
              <a:ext cx="2052227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내가 등록한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댓글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게시글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)         +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3688" y="1856176"/>
              <a:ext cx="1584175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업무 관리 리스트        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+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3688" y="2126206"/>
              <a:ext cx="1584175" cy="6547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527885" y="2126206"/>
              <a:ext cx="2052227" cy="6547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1763688" y="4882704"/>
            <a:ext cx="5040560" cy="1280426"/>
            <a:chOff x="1763688" y="1856176"/>
            <a:chExt cx="3816424" cy="924752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527885" y="1864600"/>
              <a:ext cx="2052227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내가 등록한 동호회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댓글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        </a:t>
              </a:r>
              <a:r>
                <a:rPr lang="en-US" altLang="ko-KR" sz="1100" dirty="0">
                  <a:solidFill>
                    <a:schemeClr val="tx1"/>
                  </a:solidFill>
                </a:rPr>
                <a:t>+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3688" y="1856176"/>
              <a:ext cx="1584175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내가 등록한 동호회 </a:t>
              </a:r>
              <a:r>
                <a:rPr lang="ko-KR" altLang="en-US" sz="1000" dirty="0" err="1" smtClean="0">
                  <a:solidFill>
                    <a:schemeClr val="tx1"/>
                  </a:solidFill>
                </a:rPr>
                <a:t>게시글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+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3688" y="2126206"/>
              <a:ext cx="1584175" cy="6547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527885" y="2126206"/>
              <a:ext cx="2052227" cy="6547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3635896" y="1543270"/>
            <a:ext cx="936104" cy="293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팀 관리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8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 관리는 부장만 할 수 있는 기능이며 팀 관리에선 내 부서에 있는 임직원 명단을 팀 지정을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 smtClean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검색기능을 이용하여 해당 인원을 보다 쉽게 찾을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80693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mypageTeam.jsp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462123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마이페이지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1763688" y="1543270"/>
            <a:ext cx="936104" cy="293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3635896" y="1543270"/>
            <a:ext cx="936104" cy="2899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팀 관리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2A343CBB-6B09-4010-980E-402BE5836C90}"/>
              </a:ext>
            </a:extLst>
          </p:cNvPr>
          <p:cNvSpPr/>
          <p:nvPr/>
        </p:nvSpPr>
        <p:spPr>
          <a:xfrm>
            <a:off x="2699792" y="1543270"/>
            <a:ext cx="936104" cy="293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내 업무현황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63688" y="1844824"/>
            <a:ext cx="4608513" cy="3938997"/>
            <a:chOff x="2086385" y="1988840"/>
            <a:chExt cx="4608513" cy="4225510"/>
          </a:xfrm>
        </p:grpSpPr>
        <p:grpSp>
          <p:nvGrpSpPr>
            <p:cNvPr id="44" name="그룹 43"/>
            <p:cNvGrpSpPr/>
            <p:nvPr/>
          </p:nvGrpSpPr>
          <p:grpSpPr>
            <a:xfrm>
              <a:off x="2086385" y="1988840"/>
              <a:ext cx="4608513" cy="4225510"/>
              <a:chOff x="2086385" y="1988840"/>
              <a:chExt cx="4608513" cy="4225510"/>
            </a:xfrm>
          </p:grpSpPr>
          <p:sp>
            <p:nvSpPr>
              <p:cNvPr id="45" name="이등변 삼각형 44">
                <a:extLst>
                  <a:ext uri="{FF2B5EF4-FFF2-40B4-BE49-F238E27FC236}">
                    <a16:creationId xmlns:a16="http://schemas.microsoft.com/office/drawing/2014/main" xmlns="" id="{DBF6BB51-32E4-4588-81DD-3BA6ACE260C3}"/>
                  </a:ext>
                </a:extLst>
              </p:cNvPr>
              <p:cNvSpPr/>
              <p:nvPr/>
            </p:nvSpPr>
            <p:spPr>
              <a:xfrm rot="16200000" flipV="1">
                <a:off x="4225518" y="3079587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2442122"/>
                <a:ext cx="1763427" cy="37722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이등변 삼각형 47">
                <a:extLst>
                  <a:ext uri="{FF2B5EF4-FFF2-40B4-BE49-F238E27FC236}">
                    <a16:creationId xmlns:a16="http://schemas.microsoft.com/office/drawing/2014/main" xmlns="" id="{DBF6BB51-32E4-4588-81DD-3BA6ACE260C3}"/>
                  </a:ext>
                </a:extLst>
              </p:cNvPr>
              <p:cNvSpPr/>
              <p:nvPr/>
            </p:nvSpPr>
            <p:spPr>
              <a:xfrm rot="5400000" flipV="1">
                <a:off x="4232786" y="4064170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xmlns="" id="{DFFD550E-2F2F-4554-8928-1A7BF1C9F2F2}"/>
                  </a:ext>
                </a:extLst>
              </p:cNvPr>
              <p:cNvSpPr/>
              <p:nvPr/>
            </p:nvSpPr>
            <p:spPr>
              <a:xfrm>
                <a:off x="4931470" y="1988840"/>
                <a:ext cx="1763427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팀 조직도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     +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xmlns="" id="{DFFD550E-2F2F-4554-8928-1A7BF1C9F2F2}"/>
                  </a:ext>
                </a:extLst>
              </p:cNvPr>
              <p:cNvSpPr/>
              <p:nvPr/>
            </p:nvSpPr>
            <p:spPr>
              <a:xfrm>
                <a:off x="4931470" y="2461979"/>
                <a:ext cx="1763427" cy="30337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xmlns="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1988840"/>
                <a:ext cx="1763427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내 부서 관리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2147404" y="2497987"/>
                <a:ext cx="1643499" cy="282941"/>
                <a:chOff x="2147404" y="2497987"/>
                <a:chExt cx="1643499" cy="282941"/>
              </a:xfrm>
            </p:grpSpPr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xmlns="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2147404" y="2497987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임직원 명단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이등변 삼각형 109">
                  <a:extLst>
                    <a:ext uri="{FF2B5EF4-FFF2-40B4-BE49-F238E27FC236}">
                      <a16:creationId xmlns:a16="http://schemas.microsoft.com/office/drawing/2014/main" xmlns="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3540442" y="2572397"/>
                  <a:ext cx="198528" cy="17544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4986403" y="2930035"/>
                <a:ext cx="1643499" cy="282941"/>
                <a:chOff x="4986403" y="3043844"/>
                <a:chExt cx="1643499" cy="282941"/>
              </a:xfrm>
            </p:grpSpPr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xmlns="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4986403" y="3043844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2</a:t>
                  </a:r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팀       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이등변 삼각형 107">
                  <a:extLst>
                    <a:ext uri="{FF2B5EF4-FFF2-40B4-BE49-F238E27FC236}">
                      <a16:creationId xmlns:a16="http://schemas.microsoft.com/office/drawing/2014/main" xmlns="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6381823" y="3102781"/>
                  <a:ext cx="198528" cy="17544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sp>
            <p:nvSpPr>
              <p:cNvPr id="82" name="직사각형 81"/>
              <p:cNvSpPr/>
              <p:nvPr/>
            </p:nvSpPr>
            <p:spPr>
              <a:xfrm>
                <a:off x="4165008" y="270892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추가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4208168" y="373575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삭제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xmlns="" id="{73F8B79B-8ADE-4A71-9368-874286CDF1AD}"/>
                  </a:ext>
                </a:extLst>
              </p:cNvPr>
              <p:cNvSpPr/>
              <p:nvPr/>
            </p:nvSpPr>
            <p:spPr>
              <a:xfrm>
                <a:off x="5984080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저  장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xmlns="" id="{73F8B79B-8ADE-4A71-9368-874286CDF1AD}"/>
                  </a:ext>
                </a:extLst>
              </p:cNvPr>
              <p:cNvSpPr/>
              <p:nvPr/>
            </p:nvSpPr>
            <p:spPr>
              <a:xfrm>
                <a:off x="5148248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</a:rPr>
                  <a:t>취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  소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2195736" y="2852935"/>
                <a:ext cx="1494025" cy="720081"/>
                <a:chOff x="-2268760" y="2480384"/>
                <a:chExt cx="1704122" cy="789950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xmlns="" id="{73F8B79B-8ADE-4A71-9368-874286CDF1AD}"/>
                    </a:ext>
                  </a:extLst>
                </p:cNvPr>
                <p:cNvSpPr/>
                <p:nvPr/>
              </p:nvSpPr>
              <p:spPr>
                <a:xfrm>
                  <a:off x="-2086644" y="3060643"/>
                  <a:ext cx="1522006" cy="20969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err="1" smtClean="0">
                      <a:solidFill>
                        <a:schemeClr val="bg1"/>
                      </a:solidFill>
                    </a:rPr>
                    <a:t>김미미</a:t>
                  </a:r>
                  <a:r>
                    <a:rPr lang="ko-KR" altLang="en-US" sz="1100" dirty="0" smtClean="0">
                      <a:solidFill>
                        <a:schemeClr val="bg1"/>
                      </a:solidFill>
                    </a:rPr>
                    <a:t> 대리</a:t>
                  </a:r>
                  <a:endParaRPr lang="ko-KR" alt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xmlns="" id="{73F8B79B-8ADE-4A71-9368-874286CDF1AD}"/>
                    </a:ext>
                  </a:extLst>
                </p:cNvPr>
                <p:cNvSpPr/>
                <p:nvPr/>
              </p:nvSpPr>
              <p:spPr>
                <a:xfrm>
                  <a:off x="-2086644" y="2796365"/>
                  <a:ext cx="1522006" cy="2050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chemeClr val="tx1"/>
                      </a:solidFill>
                    </a:rPr>
                    <a:t>홍길동 과장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직선 연결선 103"/>
                <p:cNvCxnSpPr/>
                <p:nvPr/>
              </p:nvCxnSpPr>
              <p:spPr>
                <a:xfrm>
                  <a:off x="-2268760" y="2859976"/>
                  <a:ext cx="122956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/>
                <p:cNvCxnSpPr/>
                <p:nvPr/>
              </p:nvCxnSpPr>
              <p:spPr>
                <a:xfrm>
                  <a:off x="-2268760" y="3115871"/>
                  <a:ext cx="122956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xmlns="" id="{73F8B79B-8ADE-4A71-9368-874286CDF1AD}"/>
                    </a:ext>
                  </a:extLst>
                </p:cNvPr>
                <p:cNvSpPr/>
                <p:nvPr/>
              </p:nvSpPr>
              <p:spPr>
                <a:xfrm>
                  <a:off x="-2086644" y="2480384"/>
                  <a:ext cx="1522006" cy="2050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chemeClr val="tx1"/>
                      </a:solidFill>
                    </a:rPr>
                    <a:t>홍길동 과장</a:t>
                  </a:r>
                  <a:endParaRPr lang="ko-KR" alt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8" name="직선 연결선 127"/>
                <p:cNvCxnSpPr/>
                <p:nvPr/>
              </p:nvCxnSpPr>
              <p:spPr>
                <a:xfrm>
                  <a:off x="-2268760" y="2543995"/>
                  <a:ext cx="122956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355399" y="3645024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최성호 팀장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직선 연결선 117"/>
            <p:cNvCxnSpPr/>
            <p:nvPr/>
          </p:nvCxnSpPr>
          <p:spPr>
            <a:xfrm>
              <a:off x="2195736" y="3703009"/>
              <a:ext cx="10779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355399" y="3890170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박병준 대리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>
              <a:off x="2195736" y="3948155"/>
              <a:ext cx="10779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355399" y="4135316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이양우 대리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직선 연결선 121"/>
            <p:cNvCxnSpPr/>
            <p:nvPr/>
          </p:nvCxnSpPr>
          <p:spPr>
            <a:xfrm>
              <a:off x="2195736" y="4193301"/>
              <a:ext cx="10779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355399" y="4394226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서승</a:t>
              </a:r>
              <a:r>
                <a:rPr lang="ko-KR" altLang="en-US" sz="1100" dirty="0">
                  <a:solidFill>
                    <a:schemeClr val="tx1"/>
                  </a:solidFill>
                </a:rPr>
                <a:t>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사원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4" name="직선 연결선 123"/>
            <p:cNvCxnSpPr/>
            <p:nvPr/>
          </p:nvCxnSpPr>
          <p:spPr>
            <a:xfrm>
              <a:off x="2195736" y="4452211"/>
              <a:ext cx="10779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355399" y="4682258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김보섭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사원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2195736" y="4740243"/>
              <a:ext cx="10779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4987572" y="2569995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팀      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6382992" y="2628933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4987572" y="3290075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팀       </a:t>
              </a:r>
              <a:r>
                <a:rPr lang="en-US" altLang="ko-KR" sz="1400" dirty="0">
                  <a:solidFill>
                    <a:schemeClr val="tx1"/>
                  </a:solidFill>
                </a:rPr>
                <a:t>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rot="10800000" flipV="1">
              <a:off x="6382991" y="3325567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355399" y="4970290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유진호 사원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36" name="직선 연결선 135"/>
            <p:cNvCxnSpPr/>
            <p:nvPr/>
          </p:nvCxnSpPr>
          <p:spPr>
            <a:xfrm>
              <a:off x="2195736" y="5028275"/>
              <a:ext cx="10779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355399" y="5258322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이민정 사원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38" name="직선 연결선 137"/>
            <p:cNvCxnSpPr/>
            <p:nvPr/>
          </p:nvCxnSpPr>
          <p:spPr>
            <a:xfrm>
              <a:off x="2195736" y="5316307"/>
              <a:ext cx="10779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355399" y="5546354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양한규 사원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/>
            <p:cNvCxnSpPr/>
            <p:nvPr/>
          </p:nvCxnSpPr>
          <p:spPr>
            <a:xfrm>
              <a:off x="2195736" y="5604339"/>
              <a:ext cx="10779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2355399" y="5834386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최두혁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사원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직선 연결선 141"/>
            <p:cNvCxnSpPr/>
            <p:nvPr/>
          </p:nvCxnSpPr>
          <p:spPr>
            <a:xfrm>
              <a:off x="2195736" y="5892371"/>
              <a:ext cx="10779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247158" y="3653262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홍길동 과장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235719" y="3962178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박병준 대리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235719" y="4250210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김보섭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사원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235719" y="4567364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양한규 사원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235719" y="4884518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최성호 팀장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xmlns="" id="{73F8B79B-8ADE-4A71-9368-874286CDF1AD}"/>
                </a:ext>
              </a:extLst>
            </p:cNvPr>
            <p:cNvSpPr/>
            <p:nvPr/>
          </p:nvSpPr>
          <p:spPr>
            <a:xfrm>
              <a:off x="5245989" y="5182072"/>
              <a:ext cx="1334362" cy="19114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bg1"/>
                  </a:solidFill>
                </a:rPr>
                <a:t>김미미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대리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040267" y="3703008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5048321" y="4005064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5059580" y="4284858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5064797" y="4581128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5076056" y="4924692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070464" y="5206009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434449" y="5877272"/>
            <a:ext cx="3987070" cy="216024"/>
            <a:chOff x="2961194" y="1916832"/>
            <a:chExt cx="3987070" cy="216024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xmlns="" id="{02AA3BBD-2B19-428F-B664-8E1F39E19FB1}"/>
                </a:ext>
              </a:extLst>
            </p:cNvPr>
            <p:cNvSpPr/>
            <p:nvPr/>
          </p:nvSpPr>
          <p:spPr>
            <a:xfrm>
              <a:off x="3691466" y="1916832"/>
              <a:ext cx="2232248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검색할 내용을 </a:t>
              </a:r>
              <a:r>
                <a:rPr lang="ko-KR" altLang="en-US" sz="1200" dirty="0">
                  <a:solidFill>
                    <a:schemeClr val="tx1"/>
                  </a:solidFill>
                </a:rPr>
                <a:t>작성해주세요</a:t>
              </a:r>
            </a:p>
          </p:txBody>
        </p:sp>
        <p:sp>
          <p:nvSpPr>
            <p:cNvPr id="172" name="모서리가 둥근 직사각형 5">
              <a:extLst>
                <a:ext uri="{FF2B5EF4-FFF2-40B4-BE49-F238E27FC236}">
                  <a16:creationId xmlns:a16="http://schemas.microsoft.com/office/drawing/2014/main" xmlns="" id="{7AC62E90-5722-4282-B999-384B0B5A5514}"/>
                </a:ext>
              </a:extLst>
            </p:cNvPr>
            <p:cNvSpPr/>
            <p:nvPr/>
          </p:nvSpPr>
          <p:spPr>
            <a:xfrm>
              <a:off x="6021410" y="1916832"/>
              <a:ext cx="926854" cy="2160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xmlns="" id="{DFFD550E-2F2F-4554-8928-1A7BF1C9F2F2}"/>
                </a:ext>
              </a:extLst>
            </p:cNvPr>
            <p:cNvSpPr/>
            <p:nvPr/>
          </p:nvSpPr>
          <p:spPr>
            <a:xfrm>
              <a:off x="2961194" y="1916832"/>
              <a:ext cx="637596" cy="2160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---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이등변 삼각형 173">
              <a:extLst>
                <a:ext uri="{FF2B5EF4-FFF2-40B4-BE49-F238E27FC236}">
                  <a16:creationId xmlns:a16="http://schemas.microsoft.com/office/drawing/2014/main" xmlns="" id="{DBF6BB51-32E4-4588-81DD-3BA6ACE260C3}"/>
                </a:ext>
              </a:extLst>
            </p:cNvPr>
            <p:cNvSpPr/>
            <p:nvPr/>
          </p:nvSpPr>
          <p:spPr>
            <a:xfrm flipV="1">
              <a:off x="2984149" y="1972121"/>
              <a:ext cx="149255" cy="10544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27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관리자는 관리자 페이지에서 임직원 관리를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관리 할 직원을 클릭하게 되면 세부 사항으로 이동 하게 된다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등록을 클릭하게 되면 임직원 등록을 할 수가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검색을 이용하여 임직원을 보다 쉽게 찾을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19623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adminMem.jsp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840084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마이페이지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19673" y="1556792"/>
            <a:ext cx="5196576" cy="297559"/>
            <a:chOff x="1619673" y="1556792"/>
            <a:chExt cx="5552506" cy="29755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1619673" y="1556792"/>
              <a:ext cx="936103" cy="2933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임직원관리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3299531" y="1556792"/>
              <a:ext cx="936103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게시판 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2555776" y="1556792"/>
              <a:ext cx="756578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조직관리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4235634" y="1556792"/>
              <a:ext cx="1077161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전자결재관리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6236075" y="1556793"/>
              <a:ext cx="936104" cy="2975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5312795" y="1556792"/>
              <a:ext cx="936104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02AA3BBD-2B19-428F-B664-8E1F39E19FB1}"/>
              </a:ext>
            </a:extLst>
          </p:cNvPr>
          <p:cNvSpPr/>
          <p:nvPr/>
        </p:nvSpPr>
        <p:spPr>
          <a:xfrm>
            <a:off x="3719249" y="1927820"/>
            <a:ext cx="2232248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검색할 내용을 </a:t>
            </a:r>
            <a:r>
              <a:rPr lang="ko-KR" altLang="en-US" sz="1200" dirty="0">
                <a:solidFill>
                  <a:schemeClr val="tx1"/>
                </a:solidFill>
              </a:rPr>
              <a:t>작성해주세요</a:t>
            </a:r>
          </a:p>
        </p:txBody>
      </p:sp>
      <p:sp>
        <p:nvSpPr>
          <p:cNvPr id="98" name="모서리가 둥근 직사각형 5">
            <a:extLst>
              <a:ext uri="{FF2B5EF4-FFF2-40B4-BE49-F238E27FC236}">
                <a16:creationId xmlns:a16="http://schemas.microsoft.com/office/drawing/2014/main" xmlns="" id="{7AC62E90-5722-4282-B999-384B0B5A5514}"/>
              </a:ext>
            </a:extLst>
          </p:cNvPr>
          <p:cNvSpPr/>
          <p:nvPr/>
        </p:nvSpPr>
        <p:spPr>
          <a:xfrm>
            <a:off x="6049193" y="1927820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DFFD550E-2F2F-4554-8928-1A7BF1C9F2F2}"/>
              </a:ext>
            </a:extLst>
          </p:cNvPr>
          <p:cNvSpPr/>
          <p:nvPr/>
        </p:nvSpPr>
        <p:spPr>
          <a:xfrm>
            <a:off x="2988977" y="1927820"/>
            <a:ext cx="63759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---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이등변 삼각형 99">
            <a:extLst>
              <a:ext uri="{FF2B5EF4-FFF2-40B4-BE49-F238E27FC236}">
                <a16:creationId xmlns:a16="http://schemas.microsoft.com/office/drawing/2014/main" xmlns="" id="{DBF6BB51-32E4-4588-81DD-3BA6ACE260C3}"/>
              </a:ext>
            </a:extLst>
          </p:cNvPr>
          <p:cNvSpPr/>
          <p:nvPr/>
        </p:nvSpPr>
        <p:spPr>
          <a:xfrm flipV="1">
            <a:off x="3011932" y="1983109"/>
            <a:ext cx="149255" cy="10544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xmlns="" id="{F3E7F874-270B-48B5-A513-A5D298BCE97A}"/>
              </a:ext>
            </a:extLst>
          </p:cNvPr>
          <p:cNvGrpSpPr/>
          <p:nvPr/>
        </p:nvGrpSpPr>
        <p:grpSpPr>
          <a:xfrm>
            <a:off x="2395364" y="5239112"/>
            <a:ext cx="3500563" cy="278120"/>
            <a:chOff x="2156511" y="5486562"/>
            <a:chExt cx="3500563" cy="278120"/>
          </a:xfrm>
        </p:grpSpPr>
        <p:sp>
          <p:nvSpPr>
            <p:cNvPr id="105" name="모서리가 둥근 직사각형 79">
              <a:extLst>
                <a:ext uri="{FF2B5EF4-FFF2-40B4-BE49-F238E27FC236}">
                  <a16:creationId xmlns:a16="http://schemas.microsoft.com/office/drawing/2014/main" xmlns="" id="{3D8295AB-582F-43EB-BA7B-0C37273C826C}"/>
                </a:ext>
              </a:extLst>
            </p:cNvPr>
            <p:cNvSpPr/>
            <p:nvPr/>
          </p:nvSpPr>
          <p:spPr>
            <a:xfrm>
              <a:off x="247881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모서리가 둥근 직사각형 80">
              <a:extLst>
                <a:ext uri="{FF2B5EF4-FFF2-40B4-BE49-F238E27FC236}">
                  <a16:creationId xmlns:a16="http://schemas.microsoft.com/office/drawing/2014/main" xmlns="" id="{511BDFD9-9636-478B-83D7-5DFE6C963F94}"/>
                </a:ext>
              </a:extLst>
            </p:cNvPr>
            <p:cNvSpPr/>
            <p:nvPr/>
          </p:nvSpPr>
          <p:spPr>
            <a:xfrm>
              <a:off x="2797611" y="5486870"/>
              <a:ext cx="318798" cy="27781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12" name="모서리가 둥근 직사각형 81">
              <a:extLst>
                <a:ext uri="{FF2B5EF4-FFF2-40B4-BE49-F238E27FC236}">
                  <a16:creationId xmlns:a16="http://schemas.microsoft.com/office/drawing/2014/main" xmlns="" id="{39240DCF-3EA0-4FA6-9C9F-6E74EB5C7FD2}"/>
                </a:ext>
              </a:extLst>
            </p:cNvPr>
            <p:cNvSpPr/>
            <p:nvPr/>
          </p:nvSpPr>
          <p:spPr>
            <a:xfrm>
              <a:off x="3116409" y="5486869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3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모서리가 둥근 직사각형 82">
              <a:extLst>
                <a:ext uri="{FF2B5EF4-FFF2-40B4-BE49-F238E27FC236}">
                  <a16:creationId xmlns:a16="http://schemas.microsoft.com/office/drawing/2014/main" xmlns="" id="{90A533FE-396B-4FCD-A473-0564BA8C5B8B}"/>
                </a:ext>
              </a:extLst>
            </p:cNvPr>
            <p:cNvSpPr/>
            <p:nvPr/>
          </p:nvSpPr>
          <p:spPr>
            <a:xfrm>
              <a:off x="3426843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모서리가 둥근 직사각형 83">
              <a:extLst>
                <a:ext uri="{FF2B5EF4-FFF2-40B4-BE49-F238E27FC236}">
                  <a16:creationId xmlns:a16="http://schemas.microsoft.com/office/drawing/2014/main" xmlns="" id="{DB8A0213-9679-4730-BBEB-B849545B3054}"/>
                </a:ext>
              </a:extLst>
            </p:cNvPr>
            <p:cNvSpPr/>
            <p:nvPr/>
          </p:nvSpPr>
          <p:spPr>
            <a:xfrm>
              <a:off x="3745641" y="5486868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모서리가 둥근 직사각형 84">
              <a:extLst>
                <a:ext uri="{FF2B5EF4-FFF2-40B4-BE49-F238E27FC236}">
                  <a16:creationId xmlns:a16="http://schemas.microsoft.com/office/drawing/2014/main" xmlns="" id="{4FA5E6F8-3115-4F22-9C13-A33EAB2C82D3}"/>
                </a:ext>
              </a:extLst>
            </p:cNvPr>
            <p:cNvSpPr/>
            <p:nvPr/>
          </p:nvSpPr>
          <p:spPr>
            <a:xfrm>
              <a:off x="4063084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6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모서리가 둥근 직사각형 85">
              <a:extLst>
                <a:ext uri="{FF2B5EF4-FFF2-40B4-BE49-F238E27FC236}">
                  <a16:creationId xmlns:a16="http://schemas.microsoft.com/office/drawing/2014/main" xmlns="" id="{21A43BD0-538F-40B1-A347-AD3755363282}"/>
                </a:ext>
              </a:extLst>
            </p:cNvPr>
            <p:cNvSpPr/>
            <p:nvPr/>
          </p:nvSpPr>
          <p:spPr>
            <a:xfrm>
              <a:off x="4381882" y="5486867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7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모서리가 둥근 직사각형 86">
              <a:extLst>
                <a:ext uri="{FF2B5EF4-FFF2-40B4-BE49-F238E27FC236}">
                  <a16:creationId xmlns:a16="http://schemas.microsoft.com/office/drawing/2014/main" xmlns="" id="{A1DAAC2D-DE78-4B11-890D-C6191D630BC0}"/>
                </a:ext>
              </a:extLst>
            </p:cNvPr>
            <p:cNvSpPr/>
            <p:nvPr/>
          </p:nvSpPr>
          <p:spPr>
            <a:xfrm>
              <a:off x="4700680" y="5486866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8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모서리가 둥근 직사각형 87">
              <a:extLst>
                <a:ext uri="{FF2B5EF4-FFF2-40B4-BE49-F238E27FC236}">
                  <a16:creationId xmlns:a16="http://schemas.microsoft.com/office/drawing/2014/main" xmlns="" id="{177A3ECB-1372-4F26-A694-9E4EA04F64AB}"/>
                </a:ext>
              </a:extLst>
            </p:cNvPr>
            <p:cNvSpPr/>
            <p:nvPr/>
          </p:nvSpPr>
          <p:spPr>
            <a:xfrm>
              <a:off x="5019478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9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모서리가 둥근 직사각형 88">
              <a:extLst>
                <a:ext uri="{FF2B5EF4-FFF2-40B4-BE49-F238E27FC236}">
                  <a16:creationId xmlns:a16="http://schemas.microsoft.com/office/drawing/2014/main" xmlns="" id="{EE348E2C-D4DD-42F0-B65C-C4264180D3F1}"/>
                </a:ext>
              </a:extLst>
            </p:cNvPr>
            <p:cNvSpPr/>
            <p:nvPr/>
          </p:nvSpPr>
          <p:spPr>
            <a:xfrm>
              <a:off x="5338276" y="5486871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xmlns="" id="{6B5F433F-8DC2-4465-BBE4-12A1BD8CC44D}"/>
                </a:ext>
              </a:extLst>
            </p:cNvPr>
            <p:cNvSpPr/>
            <p:nvPr/>
          </p:nvSpPr>
          <p:spPr>
            <a:xfrm rot="16200000" flipV="1">
              <a:off x="5395069" y="5541287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모서리가 둥근 직사각형 88">
              <a:extLst>
                <a:ext uri="{FF2B5EF4-FFF2-40B4-BE49-F238E27FC236}">
                  <a16:creationId xmlns:a16="http://schemas.microsoft.com/office/drawing/2014/main" xmlns="" id="{4B5AEFA7-5672-4C00-8C77-D0AE0287C465}"/>
                </a:ext>
              </a:extLst>
            </p:cNvPr>
            <p:cNvSpPr/>
            <p:nvPr/>
          </p:nvSpPr>
          <p:spPr>
            <a:xfrm>
              <a:off x="2156511" y="5486562"/>
              <a:ext cx="318798" cy="2778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xmlns="" id="{07363135-DF1D-4D7E-B28B-ABC75E29730E}"/>
                </a:ext>
              </a:extLst>
            </p:cNvPr>
            <p:cNvSpPr/>
            <p:nvPr/>
          </p:nvSpPr>
          <p:spPr>
            <a:xfrm rot="5400000" flipV="1">
              <a:off x="2213304" y="5540978"/>
              <a:ext cx="205211" cy="17979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193151"/>
              </p:ext>
            </p:extLst>
          </p:nvPr>
        </p:nvGraphicFramePr>
        <p:xfrm>
          <a:off x="1586311" y="2276872"/>
          <a:ext cx="5433961" cy="280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4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04156"/>
              </a:tblGrid>
              <a:tr h="255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사원번호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직급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입사일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사원 상태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재직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재직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박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김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김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박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2018-10-01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이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52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홍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과장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2018-11-29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재직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51" name="모서리가 둥근 직사각형 5">
            <a:extLst>
              <a:ext uri="{FF2B5EF4-FFF2-40B4-BE49-F238E27FC236}">
                <a16:creationId xmlns:a16="http://schemas.microsoft.com/office/drawing/2014/main" xmlns="" id="{7AC62E90-5722-4282-B999-384B0B5A5514}"/>
              </a:ext>
            </a:extLst>
          </p:cNvPr>
          <p:cNvSpPr/>
          <p:nvPr/>
        </p:nvSpPr>
        <p:spPr>
          <a:xfrm>
            <a:off x="6093418" y="5661248"/>
            <a:ext cx="926854" cy="2160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등록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21096" y="1211097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임직원을 클릭하여 상세페이지로 이동하게 되면 임직원의 정보를 수정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 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408573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adminMem.jsp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709768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관리자페이지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19673" y="1556792"/>
            <a:ext cx="5196576" cy="297559"/>
            <a:chOff x="1619673" y="1556792"/>
            <a:chExt cx="5552506" cy="29755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1619673" y="1556792"/>
              <a:ext cx="936103" cy="2933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임직원관리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3299531" y="1556792"/>
              <a:ext cx="936103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게시판 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2555776" y="1556792"/>
              <a:ext cx="756578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조직관리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4235634" y="1556792"/>
              <a:ext cx="1077161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전자결재관리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6236075" y="1556793"/>
              <a:ext cx="936104" cy="2975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5312795" y="1556792"/>
              <a:ext cx="936104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619671" y="1844824"/>
            <a:ext cx="5196577" cy="4172853"/>
            <a:chOff x="1760512" y="1844824"/>
            <a:chExt cx="4971728" cy="417285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C71F2B62-D99F-4F78-B4AA-87F83F7DCF4C}"/>
                </a:ext>
              </a:extLst>
            </p:cNvPr>
            <p:cNvSpPr/>
            <p:nvPr/>
          </p:nvSpPr>
          <p:spPr>
            <a:xfrm>
              <a:off x="5004048" y="5737312"/>
              <a:ext cx="791294" cy="2803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취소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3207679" y="1844824"/>
              <a:ext cx="3521385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4379168" y="2297191"/>
              <a:ext cx="1148569" cy="36420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 smtClean="0">
                  <a:solidFill>
                    <a:schemeClr val="tx1"/>
                  </a:solidFill>
                </a:rPr>
                <a:t>2017-06-11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3142401" y="2013835"/>
              <a:ext cx="1442696" cy="22928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MIMI(1804110101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직선 연결선 52"/>
            <p:cNvCxnSpPr>
              <a:endCxn id="50" idx="3"/>
            </p:cNvCxnSpPr>
            <p:nvPr/>
          </p:nvCxnSpPr>
          <p:spPr>
            <a:xfrm>
              <a:off x="3200672" y="2276872"/>
              <a:ext cx="352839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tx1"/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3274267" y="2298473"/>
              <a:ext cx="1104901" cy="36420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입사일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C71F2B62-D99F-4F78-B4AA-87F83F7DCF4C}"/>
                </a:ext>
              </a:extLst>
            </p:cNvPr>
            <p:cNvSpPr/>
            <p:nvPr/>
          </p:nvSpPr>
          <p:spPr>
            <a:xfrm>
              <a:off x="1762099" y="1844824"/>
              <a:ext cx="1445580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4424808" y="2013835"/>
              <a:ext cx="1512168" cy="24379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부서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5936976" y="2013835"/>
              <a:ext cx="648072" cy="24379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직급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760512" y="3232788"/>
              <a:ext cx="4971728" cy="2300859"/>
              <a:chOff x="1760512" y="3729130"/>
              <a:chExt cx="4971728" cy="230085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0" y="3729130"/>
                <a:ext cx="1445579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chemeClr val="tx1"/>
                    </a:solidFill>
                  </a:rPr>
                  <a:t>이메일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80" y="3731892"/>
                <a:ext cx="3521384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mimi@mimi.com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0" y="4001922"/>
                <a:ext cx="1445579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연락처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0" y="4271952"/>
                <a:ext cx="1445580" cy="3091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주소</a:t>
                </a: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1" y="4581128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생년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월일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성별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80" y="3997064"/>
                <a:ext cx="3521384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010-1234-4567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79" y="4267094"/>
                <a:ext cx="3521386" cy="3091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대전 광역시 서구 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둔산동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80" y="4576270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1980-07-07(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남자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0" name="그룹 79"/>
              <p:cNvGrpSpPr/>
              <p:nvPr/>
            </p:nvGrpSpPr>
            <p:grpSpPr>
              <a:xfrm>
                <a:off x="1760512" y="5153136"/>
                <a:ext cx="4971728" cy="876853"/>
                <a:chOff x="1691680" y="4496363"/>
                <a:chExt cx="4971728" cy="876853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1691680" y="4496363"/>
                  <a:ext cx="1445580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휴직일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3137259" y="4497855"/>
                  <a:ext cx="3521386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1694489" y="4791635"/>
                  <a:ext cx="1445580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복귀일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3140068" y="4793127"/>
                  <a:ext cx="3521386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1696443" y="5085184"/>
                  <a:ext cx="1445580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퇴사일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3142022" y="5083501"/>
                  <a:ext cx="3521386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0512" y="4863612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상태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6091" y="4865104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재직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C71F2B62-D99F-4F78-B4AA-87F83F7DCF4C}"/>
                </a:ext>
              </a:extLst>
            </p:cNvPr>
            <p:cNvSpPr/>
            <p:nvPr/>
          </p:nvSpPr>
          <p:spPr>
            <a:xfrm>
              <a:off x="5940152" y="5733256"/>
              <a:ext cx="791294" cy="2803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수정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3688" y="2708920"/>
              <a:ext cx="1445579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패스워드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9268" y="2711682"/>
              <a:ext cx="3521384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********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2705491" y="2473325"/>
              <a:ext cx="498357" cy="2355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수정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5276" y="2971836"/>
              <a:ext cx="1445579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패스워드 확인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10856" y="2974598"/>
              <a:ext cx="3521384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********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5399695" y="3775610"/>
              <a:ext cx="1332545" cy="3014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우편번호찾기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4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21096" y="1211097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15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임직원 등록을 클릭하게 되면 임직원의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정보를 입력하여 직원등록을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71962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adminMemRegister.jsp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71565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관리자페이지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19673" y="1556792"/>
            <a:ext cx="5196576" cy="297559"/>
            <a:chOff x="1619673" y="1556792"/>
            <a:chExt cx="5552506" cy="297559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1619673" y="1556792"/>
              <a:ext cx="936103" cy="2933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임직원관리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3299531" y="1556792"/>
              <a:ext cx="936103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게시판 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2555776" y="1556792"/>
              <a:ext cx="756578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조직관리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4235634" y="1556792"/>
              <a:ext cx="1077161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전자결재관리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6236075" y="1556793"/>
              <a:ext cx="936104" cy="2975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2A343CBB-6B09-4010-980E-402BE5836C90}"/>
                </a:ext>
              </a:extLst>
            </p:cNvPr>
            <p:cNvSpPr/>
            <p:nvPr/>
          </p:nvSpPr>
          <p:spPr>
            <a:xfrm>
              <a:off x="5312795" y="1556792"/>
              <a:ext cx="936104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619671" y="1844824"/>
            <a:ext cx="5196577" cy="4172853"/>
            <a:chOff x="1760512" y="1844824"/>
            <a:chExt cx="4971728" cy="417285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C71F2B62-D99F-4F78-B4AA-87F83F7DCF4C}"/>
                </a:ext>
              </a:extLst>
            </p:cNvPr>
            <p:cNvSpPr/>
            <p:nvPr/>
          </p:nvSpPr>
          <p:spPr>
            <a:xfrm>
              <a:off x="5004048" y="5737312"/>
              <a:ext cx="791294" cy="2803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취소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3207679" y="1844824"/>
              <a:ext cx="3521385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4379168" y="2297191"/>
              <a:ext cx="1148569" cy="36420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 smtClean="0">
                  <a:solidFill>
                    <a:schemeClr val="tx1"/>
                  </a:solidFill>
                </a:rPr>
                <a:t>2017-06-11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3346275" y="2013835"/>
              <a:ext cx="1442696" cy="22928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Id(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직선 연결선 52"/>
            <p:cNvCxnSpPr>
              <a:endCxn id="50" idx="3"/>
            </p:cNvCxnSpPr>
            <p:nvPr/>
          </p:nvCxnSpPr>
          <p:spPr>
            <a:xfrm>
              <a:off x="3200672" y="2276872"/>
              <a:ext cx="352839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tx1"/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3274267" y="2298473"/>
              <a:ext cx="1104901" cy="364202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입사일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C71F2B62-D99F-4F78-B4AA-87F83F7DCF4C}"/>
                </a:ext>
              </a:extLst>
            </p:cNvPr>
            <p:cNvSpPr/>
            <p:nvPr/>
          </p:nvSpPr>
          <p:spPr>
            <a:xfrm>
              <a:off x="1762099" y="1844824"/>
              <a:ext cx="1445580" cy="8640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사진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4424808" y="2013835"/>
              <a:ext cx="1512168" cy="24379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부서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5936976" y="2013835"/>
              <a:ext cx="648072" cy="243796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직급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760512" y="3232788"/>
              <a:ext cx="4971728" cy="2300859"/>
              <a:chOff x="1760512" y="3729130"/>
              <a:chExt cx="4971728" cy="230085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0" y="3729130"/>
                <a:ext cx="1445579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chemeClr val="tx1"/>
                    </a:solidFill>
                  </a:rPr>
                  <a:t>이메일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80" y="3731892"/>
                <a:ext cx="3521384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mimi@mimi.com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0" y="4001922"/>
                <a:ext cx="1445579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연락처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0" y="4271952"/>
                <a:ext cx="1445580" cy="3091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주소</a:t>
                </a: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2101" y="4581128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생년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월일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성별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80" y="3997064"/>
                <a:ext cx="3521384" cy="270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010-1234-4567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79" y="4267094"/>
                <a:ext cx="3521386" cy="3091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대전 광역시 서구 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둔산동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7680" y="4576270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1980-07-07(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남자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0" name="그룹 79"/>
              <p:cNvGrpSpPr/>
              <p:nvPr/>
            </p:nvGrpSpPr>
            <p:grpSpPr>
              <a:xfrm>
                <a:off x="1760512" y="5153136"/>
                <a:ext cx="4971728" cy="876853"/>
                <a:chOff x="1691680" y="4496363"/>
                <a:chExt cx="4971728" cy="876853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1691680" y="4496363"/>
                  <a:ext cx="1445580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휴직일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3137259" y="4497855"/>
                  <a:ext cx="3521386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1694489" y="4791635"/>
                  <a:ext cx="1445580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복귀일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3140068" y="4793127"/>
                  <a:ext cx="3521386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1696443" y="5085184"/>
                  <a:ext cx="1445580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퇴사일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xmlns="" id="{D3401747-3F89-405C-B574-7D1215195160}"/>
                    </a:ext>
                  </a:extLst>
                </p:cNvPr>
                <p:cNvSpPr/>
                <p:nvPr/>
              </p:nvSpPr>
              <p:spPr>
                <a:xfrm>
                  <a:off x="3142022" y="5083501"/>
                  <a:ext cx="3521386" cy="2880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1760512" y="4863612"/>
                <a:ext cx="1445580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상태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xmlns="" id="{D3401747-3F89-405C-B574-7D1215195160}"/>
                  </a:ext>
                </a:extLst>
              </p:cNvPr>
              <p:cNvSpPr/>
              <p:nvPr/>
            </p:nvSpPr>
            <p:spPr>
              <a:xfrm>
                <a:off x="3206091" y="4865104"/>
                <a:ext cx="3521386" cy="2880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재직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C71F2B62-D99F-4F78-B4AA-87F83F7DCF4C}"/>
                </a:ext>
              </a:extLst>
            </p:cNvPr>
            <p:cNvSpPr/>
            <p:nvPr/>
          </p:nvSpPr>
          <p:spPr>
            <a:xfrm>
              <a:off x="5940152" y="5733256"/>
              <a:ext cx="791294" cy="2803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등록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3688" y="2708920"/>
              <a:ext cx="1445579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패스워드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09268" y="2711682"/>
              <a:ext cx="3521384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********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772CF132-997E-4E95-A91F-7F04BF544B44}"/>
                </a:ext>
              </a:extLst>
            </p:cNvPr>
            <p:cNvSpPr/>
            <p:nvPr/>
          </p:nvSpPr>
          <p:spPr>
            <a:xfrm>
              <a:off x="2705491" y="2473325"/>
              <a:ext cx="498357" cy="2355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등록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1765276" y="2971836"/>
              <a:ext cx="1445579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패스워드 확인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3210856" y="2974598"/>
              <a:ext cx="3521384" cy="2700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********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D3401747-3F89-405C-B574-7D1215195160}"/>
                </a:ext>
              </a:extLst>
            </p:cNvPr>
            <p:cNvSpPr/>
            <p:nvPr/>
          </p:nvSpPr>
          <p:spPr>
            <a:xfrm>
              <a:off x="5399695" y="3775610"/>
              <a:ext cx="1332545" cy="3014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우편번호찾기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18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9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9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부서생성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부서삭제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부서수정을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할 수 있으며 </a:t>
            </a:r>
            <a:r>
              <a:rPr lang="ko-KR" altLang="en-US" sz="80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팀을 삭제          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0560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adminControll.jsp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63043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관리자페이지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19673" y="1556792"/>
            <a:ext cx="5196576" cy="297559"/>
            <a:chOff x="1619673" y="1556792"/>
            <a:chExt cx="5552506" cy="297559"/>
          </a:xfrm>
        </p:grpSpPr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1619673" y="1556792"/>
              <a:ext cx="936103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임직원관리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3299531" y="1556792"/>
              <a:ext cx="936103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게시판 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2555776" y="1556792"/>
              <a:ext cx="756578" cy="29331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조직관리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4235634" y="1556792"/>
              <a:ext cx="1077161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전자결재관리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6236075" y="1556793"/>
              <a:ext cx="936104" cy="2975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5312795" y="1556792"/>
              <a:ext cx="936104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858385" y="1916832"/>
            <a:ext cx="4608513" cy="3691901"/>
            <a:chOff x="2086385" y="1988840"/>
            <a:chExt cx="4608513" cy="4225510"/>
          </a:xfrm>
        </p:grpSpPr>
        <p:grpSp>
          <p:nvGrpSpPr>
            <p:cNvPr id="50" name="그룹 49"/>
            <p:cNvGrpSpPr/>
            <p:nvPr/>
          </p:nvGrpSpPr>
          <p:grpSpPr>
            <a:xfrm>
              <a:off x="2086385" y="1988840"/>
              <a:ext cx="4608513" cy="4225510"/>
              <a:chOff x="2086385" y="1988840"/>
              <a:chExt cx="4608513" cy="4225510"/>
            </a:xfrm>
          </p:grpSpPr>
          <p:sp>
            <p:nvSpPr>
              <p:cNvPr id="110" name="이등변 삼각형 109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16200000" flipV="1">
                <a:off x="4225518" y="3079587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2442122"/>
                <a:ext cx="1763427" cy="37722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이등변 삼각형 116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5400000" flipV="1">
                <a:off x="4232786" y="4064170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4931470" y="1988840"/>
                <a:ext cx="1763427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조직도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4931470" y="2461979"/>
                <a:ext cx="1763427" cy="303373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1988840"/>
                <a:ext cx="1763427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조직 관리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2147404" y="2497987"/>
                <a:ext cx="1643499" cy="282941"/>
                <a:chOff x="2147404" y="2497987"/>
                <a:chExt cx="1643499" cy="282941"/>
              </a:xfrm>
            </p:grpSpPr>
            <p:sp>
              <p:nvSpPr>
                <p:cNvPr id="138" name="직사각형 137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2147404" y="2497987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추가할 부서명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이등변 삼각형 138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3540442" y="2572397"/>
                  <a:ext cx="198528" cy="17544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grpSp>
            <p:nvGrpSpPr>
              <p:cNvPr id="122" name="그룹 121"/>
              <p:cNvGrpSpPr/>
              <p:nvPr/>
            </p:nvGrpSpPr>
            <p:grpSpPr>
              <a:xfrm>
                <a:off x="4986403" y="2930035"/>
                <a:ext cx="1643499" cy="282941"/>
                <a:chOff x="4986403" y="3043844"/>
                <a:chExt cx="1643499" cy="282941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4986403" y="3043844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부서명       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이등변 삼각형 136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6381823" y="3102781"/>
                  <a:ext cx="198528" cy="17544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sp>
            <p:nvSpPr>
              <p:cNvPr id="123" name="직사각형 122"/>
              <p:cNvSpPr/>
              <p:nvPr/>
            </p:nvSpPr>
            <p:spPr>
              <a:xfrm>
                <a:off x="4165008" y="270892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추가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4208168" y="373575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삭제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984080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저  장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148248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</a:rPr>
                  <a:t>취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  소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DFFD550E-2F2F-4554-8928-1A7BF1C9F2F2}"/>
                </a:ext>
              </a:extLst>
            </p:cNvPr>
            <p:cNvSpPr/>
            <p:nvPr/>
          </p:nvSpPr>
          <p:spPr>
            <a:xfrm>
              <a:off x="4987572" y="2569995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부서명      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="" xmlns:a16="http://schemas.microsoft.com/office/drawing/2014/main" id="{DBF6BB51-32E4-4588-81DD-3BA6ACE260C3}"/>
                </a:ext>
              </a:extLst>
            </p:cNvPr>
            <p:cNvSpPr/>
            <p:nvPr/>
          </p:nvSpPr>
          <p:spPr>
            <a:xfrm flipV="1">
              <a:off x="6382992" y="2628933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DFFD550E-2F2F-4554-8928-1A7BF1C9F2F2}"/>
                </a:ext>
              </a:extLst>
            </p:cNvPr>
            <p:cNvSpPr/>
            <p:nvPr/>
          </p:nvSpPr>
          <p:spPr>
            <a:xfrm>
              <a:off x="4987572" y="3290075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부서명       </a:t>
              </a:r>
              <a:r>
                <a:rPr lang="en-US" altLang="ko-KR" sz="1400" dirty="0">
                  <a:solidFill>
                    <a:schemeClr val="tx1"/>
                  </a:solidFill>
                </a:rPr>
                <a:t>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="" xmlns:a16="http://schemas.microsoft.com/office/drawing/2014/main" id="{DBF6BB51-32E4-4588-81DD-3BA6ACE260C3}"/>
                </a:ext>
              </a:extLst>
            </p:cNvPr>
            <p:cNvSpPr/>
            <p:nvPr/>
          </p:nvSpPr>
          <p:spPr>
            <a:xfrm rot="10800000" flipV="1">
              <a:off x="6382991" y="3325567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47158" y="3653262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팀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35719" y="3962178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팀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35719" y="4250210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팀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35719" y="4567364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팀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35719" y="4884518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5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팀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5040267" y="3703008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048321" y="4005064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059580" y="4284858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064797" y="4581128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076056" y="4924692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11383" y="2750715"/>
            <a:ext cx="1334362" cy="17422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영업부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2051720" y="2804768"/>
            <a:ext cx="10779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11383" y="3182763"/>
            <a:ext cx="1334362" cy="17422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기획부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55" name="직선 연결선 154"/>
          <p:cNvCxnSpPr/>
          <p:nvPr/>
        </p:nvCxnSpPr>
        <p:spPr>
          <a:xfrm>
            <a:off x="2051720" y="3236816"/>
            <a:ext cx="10779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11383" y="3614811"/>
            <a:ext cx="1334362" cy="17422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경영지원부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57" name="직선 연결선 156"/>
          <p:cNvCxnSpPr/>
          <p:nvPr/>
        </p:nvCxnSpPr>
        <p:spPr>
          <a:xfrm>
            <a:off x="2051720" y="3668864"/>
            <a:ext cx="10779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11383" y="4046859"/>
            <a:ext cx="1334362" cy="17422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인시부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2051720" y="4100912"/>
            <a:ext cx="10779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11383" y="4478907"/>
            <a:ext cx="1334362" cy="17422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IT</a:t>
            </a:r>
            <a:r>
              <a:rPr lang="ko-KR" altLang="en-US" sz="1100" dirty="0" smtClean="0">
                <a:solidFill>
                  <a:schemeClr val="tx1"/>
                </a:solidFill>
              </a:rPr>
              <a:t>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1" name="직선 연결선 160"/>
          <p:cNvCxnSpPr/>
          <p:nvPr/>
        </p:nvCxnSpPr>
        <p:spPr>
          <a:xfrm>
            <a:off x="2051720" y="4532960"/>
            <a:ext cx="10779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직사각형 161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11383" y="4910955"/>
            <a:ext cx="1334362" cy="174229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마케팅부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2051720" y="4965008"/>
            <a:ext cx="10779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9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9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자유게시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판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카테고리를 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   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등록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수정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 하거나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    카테고리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권한 설정을 할 수 있다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공지사항을 등록하거나 수정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    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FontTx/>
              <a:buAutoNum type="arabicPeriod"/>
            </a:pP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자유게시판 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카테고리 읽기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쓰기 권한 설정을 할 수 있다</a:t>
            </a: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 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94712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adminBoard.jsp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47079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관리자페이지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19673" y="1556792"/>
            <a:ext cx="5196576" cy="297559"/>
            <a:chOff x="1619673" y="1556792"/>
            <a:chExt cx="5552506" cy="297559"/>
          </a:xfrm>
        </p:grpSpPr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1619673" y="1556792"/>
              <a:ext cx="936103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임직원관리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3299531" y="1556792"/>
              <a:ext cx="936103" cy="293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게시판 관리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2555776" y="1556792"/>
              <a:ext cx="756578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조직관리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4235634" y="1556792"/>
              <a:ext cx="1077161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전자결재관리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6236075" y="1556793"/>
              <a:ext cx="936104" cy="2975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5312795" y="1556792"/>
              <a:ext cx="936104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907703" y="1916832"/>
            <a:ext cx="4608513" cy="3691901"/>
            <a:chOff x="2086385" y="1988840"/>
            <a:chExt cx="4608513" cy="4225510"/>
          </a:xfrm>
        </p:grpSpPr>
        <p:grpSp>
          <p:nvGrpSpPr>
            <p:cNvPr id="50" name="그룹 49"/>
            <p:cNvGrpSpPr/>
            <p:nvPr/>
          </p:nvGrpSpPr>
          <p:grpSpPr>
            <a:xfrm>
              <a:off x="2086385" y="1988840"/>
              <a:ext cx="4608513" cy="4225510"/>
              <a:chOff x="2086385" y="1988840"/>
              <a:chExt cx="4608513" cy="4225510"/>
            </a:xfrm>
          </p:grpSpPr>
          <p:sp>
            <p:nvSpPr>
              <p:cNvPr id="78" name="이등변 삼각형 77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16200000" flipV="1">
                <a:off x="4225518" y="3079587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2442122"/>
                <a:ext cx="1763427" cy="37722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이등변 삼각형 79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5400000" flipV="1">
                <a:off x="4232786" y="4064170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4931470" y="2461979"/>
                <a:ext cx="1763427" cy="24592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1988840"/>
                <a:ext cx="1763427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게시판 관리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4" name="그룹 83"/>
              <p:cNvGrpSpPr/>
              <p:nvPr/>
            </p:nvGrpSpPr>
            <p:grpSpPr>
              <a:xfrm>
                <a:off x="2147404" y="2497987"/>
                <a:ext cx="1649678" cy="282941"/>
                <a:chOff x="2147404" y="2497987"/>
                <a:chExt cx="1649678" cy="282941"/>
              </a:xfrm>
            </p:grpSpPr>
            <p:sp>
              <p:nvSpPr>
                <p:cNvPr id="103" name="직사각형 102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2147404" y="2497987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dirty="0" smtClean="0">
                      <a:solidFill>
                        <a:schemeClr val="tx1"/>
                      </a:solidFill>
                    </a:rPr>
                    <a:t>추가할 </a:t>
                  </a:r>
                  <a:r>
                    <a:rPr lang="ko-KR" altLang="en-US" sz="1000" dirty="0" err="1" smtClean="0">
                      <a:solidFill>
                        <a:schemeClr val="tx1"/>
                      </a:solidFill>
                    </a:rPr>
                    <a:t>카테고리명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이등변 삼각형 103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3598554" y="2555139"/>
                  <a:ext cx="198528" cy="175442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4986403" y="2930035"/>
                <a:ext cx="1643499" cy="282941"/>
                <a:chOff x="4986403" y="3043844"/>
                <a:chExt cx="1643499" cy="282941"/>
              </a:xfrm>
            </p:grpSpPr>
            <p:sp>
              <p:nvSpPr>
                <p:cNvPr id="92" name="직사각형 91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4986403" y="3043844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공지사항      </a:t>
                  </a:r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+-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이등변 삼각형 101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6381823" y="3102781"/>
                  <a:ext cx="198528" cy="17544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sp>
            <p:nvSpPr>
              <p:cNvPr id="86" name="직사각형 85"/>
              <p:cNvSpPr/>
              <p:nvPr/>
            </p:nvSpPr>
            <p:spPr>
              <a:xfrm>
                <a:off x="4165008" y="270892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추가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208168" y="373575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삭제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984080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저  장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148248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</a:rPr>
                  <a:t>취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  소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DFFD550E-2F2F-4554-8928-1A7BF1C9F2F2}"/>
                </a:ext>
              </a:extLst>
            </p:cNvPr>
            <p:cNvSpPr/>
            <p:nvPr/>
          </p:nvSpPr>
          <p:spPr>
            <a:xfrm>
              <a:off x="4987572" y="2569995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이모저모     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+-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="" xmlns:a16="http://schemas.microsoft.com/office/drawing/2014/main" id="{DBF6BB51-32E4-4588-81DD-3BA6ACE260C3}"/>
                </a:ext>
              </a:extLst>
            </p:cNvPr>
            <p:cNvSpPr/>
            <p:nvPr/>
          </p:nvSpPr>
          <p:spPr>
            <a:xfrm flipV="1">
              <a:off x="6382992" y="2628933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DFFD550E-2F2F-4554-8928-1A7BF1C9F2F2}"/>
                </a:ext>
              </a:extLst>
            </p:cNvPr>
            <p:cNvSpPr/>
            <p:nvPr/>
          </p:nvSpPr>
          <p:spPr>
            <a:xfrm>
              <a:off x="4987572" y="3290075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자유게시판  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+-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="" xmlns:a16="http://schemas.microsoft.com/office/drawing/2014/main" id="{DBF6BB51-32E4-4588-81DD-3BA6ACE260C3}"/>
                </a:ext>
              </a:extLst>
            </p:cNvPr>
            <p:cNvSpPr/>
            <p:nvPr/>
          </p:nvSpPr>
          <p:spPr>
            <a:xfrm rot="10800000" flipV="1">
              <a:off x="6382991" y="3325567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47158" y="3653262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우리끼리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35719" y="3962178"/>
              <a:ext cx="1334362" cy="1869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취미공</a:t>
              </a:r>
              <a:r>
                <a:rPr lang="ko-KR" altLang="en-US" sz="1100" dirty="0">
                  <a:solidFill>
                    <a:schemeClr val="tx1"/>
                  </a:solidFill>
                </a:rPr>
                <a:t>유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040267" y="3703008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048321" y="4005064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11383" y="2750715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자유게시판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003730" y="2814784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187365" y="3599018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공지사항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979712" y="3663087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187365" y="4319098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이모저모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979712" y="4383167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0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15175" y="1196975"/>
            <a:ext cx="1849438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4000" rIns="54000"/>
          <a:lstStyle/>
          <a:p>
            <a:pPr>
              <a:lnSpc>
                <a:spcPct val="90000"/>
              </a:lnSpc>
            </a:pPr>
            <a:r>
              <a:rPr lang="ko-KR" altLang="en-US" sz="800" b="1" dirty="0">
                <a:latin typeface="돋움" pitchFamily="50" charset="-127"/>
                <a:ea typeface="돋움" pitchFamily="50" charset="-127"/>
              </a:rPr>
              <a:t>화면설명</a:t>
            </a:r>
          </a:p>
          <a:p>
            <a:pPr>
              <a:lnSpc>
                <a:spcPct val="90000"/>
              </a:lnSpc>
            </a:pPr>
            <a:endParaRPr lang="ko-KR" altLang="en-US" sz="800" b="1" dirty="0"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ko-KR" altLang="en-US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전자결재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카테고리를 등록하거나 수정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삭제 하거나 카테고리 권한 설정을 할 수 있다</a:t>
            </a: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 smtClean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</a:t>
            </a: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 marL="228600" indent="-228600">
              <a:lnSpc>
                <a:spcPct val="90000"/>
              </a:lnSpc>
            </a:pPr>
            <a:r>
              <a:rPr lang="en-US" altLang="ko-KR" sz="800" dirty="0">
                <a:solidFill>
                  <a:srgbClr val="FF3300"/>
                </a:solidFill>
                <a:latin typeface="돋움" pitchFamily="50" charset="-127"/>
                <a:ea typeface="돋움" pitchFamily="50" charset="-127"/>
              </a:rPr>
              <a:t>     </a:t>
            </a:r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/>
          </a:p>
          <a:p>
            <a:pPr>
              <a:lnSpc>
                <a:spcPct val="90000"/>
              </a:lnSpc>
            </a:pPr>
            <a:endParaRPr lang="en-US" altLang="ko-KR" sz="800" dirty="0">
              <a:solidFill>
                <a:srgbClr val="FF33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90000"/>
              </a:lnSpc>
            </a:pPr>
            <a:endParaRPr lang="en-US" altLang="ko-KR" sz="800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052758"/>
              </p:ext>
            </p:extLst>
          </p:nvPr>
        </p:nvGraphicFramePr>
        <p:xfrm>
          <a:off x="7112000" y="644525"/>
          <a:ext cx="1836738" cy="536040"/>
        </p:xfrm>
        <a:graphic>
          <a:graphicData uri="http://schemas.openxmlformats.org/drawingml/2006/table">
            <a:tbl>
              <a:tblPr/>
              <a:tblGrid>
                <a:gridCol w="625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1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프로그램유무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파일확장자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JSP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파일명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adminApproval.jsp</a:t>
                      </a:r>
                      <a:endParaRPr kumimoji="1" lang="ko-KR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485115"/>
              </p:ext>
            </p:extLst>
          </p:nvPr>
        </p:nvGraphicFramePr>
        <p:xfrm>
          <a:off x="179388" y="188913"/>
          <a:ext cx="8783637" cy="446660"/>
        </p:xfrm>
        <a:graphic>
          <a:graphicData uri="http://schemas.openxmlformats.org/drawingml/2006/table">
            <a:tbl>
              <a:tblPr/>
              <a:tblGrid>
                <a:gridCol w="72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255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07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2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9216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02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프로젝트명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종류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전체프로젝트기간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작성일자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작성자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작성회사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Ver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페이지위치</a:t>
                      </a:r>
                    </a:p>
                  </a:txBody>
                  <a:tcPr marL="54000" marR="54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관리자페이지 페이지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Web.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~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1.0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54000" marR="54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281153" y="756132"/>
            <a:ext cx="669581" cy="205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회사로고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783754"/>
            <a:ext cx="3096344" cy="12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900" b="1" dirty="0" smtClean="0">
                <a:solidFill>
                  <a:schemeClr val="tx1"/>
                </a:solidFill>
              </a:rPr>
              <a:t>MIMI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님 환영합니다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.    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로그아웃      관리자페이지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2268634"/>
            <a:ext cx="1291952" cy="389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251520" y="1488123"/>
            <a:ext cx="1291952" cy="76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err="1" smtClean="0">
                <a:solidFill>
                  <a:schemeClr val="tx1"/>
                </a:solidFill>
              </a:rPr>
              <a:t>빠른메뉴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     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+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51520" y="992451"/>
            <a:ext cx="6768752" cy="496660"/>
            <a:chOff x="251520" y="992451"/>
            <a:chExt cx="6768752" cy="4966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51520" y="992451"/>
              <a:ext cx="6768752" cy="496660"/>
              <a:chOff x="251520" y="992451"/>
              <a:chExt cx="6768752" cy="496660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251520" y="992451"/>
                <a:ext cx="5400600" cy="496660"/>
                <a:chOff x="1907704" y="987624"/>
                <a:chExt cx="5400600" cy="49666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1907704" y="988612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전자결재</a:t>
                  </a:r>
                  <a:endParaRPr lang="en-US" altLang="ko-KR" sz="12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2771800" y="987624"/>
                  <a:ext cx="864096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문서관리</a:t>
                  </a:r>
                  <a:endParaRPr lang="en-US" altLang="ko-KR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4294373" y="987946"/>
                  <a:ext cx="853691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일정관리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5135774" y="988612"/>
                  <a:ext cx="94839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업무관리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6732240" y="987946"/>
                  <a:ext cx="576064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쪽지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6084168" y="987946"/>
                  <a:ext cx="648072" cy="49567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solidFill>
                        <a:schemeClr val="bg1"/>
                      </a:solidFill>
                    </a:rPr>
                    <a:t>주소록</a:t>
                  </a:r>
                  <a:endParaRPr lang="ko-KR" altLang="en-US" sz="12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7" name="직사각형 66"/>
              <p:cNvSpPr/>
              <p:nvPr/>
            </p:nvSpPr>
            <p:spPr>
              <a:xfrm>
                <a:off x="6372200" y="992451"/>
                <a:ext cx="648072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mtClean="0">
                    <a:solidFill>
                      <a:schemeClr val="bg1"/>
                    </a:solidFill>
                  </a:rPr>
                  <a:t>동호회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616116" y="992451"/>
                <a:ext cx="756084" cy="49567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1979712" y="992451"/>
              <a:ext cx="658477" cy="4956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슈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19673" y="1556792"/>
            <a:ext cx="5196576" cy="297559"/>
            <a:chOff x="1619673" y="1556792"/>
            <a:chExt cx="5552506" cy="297559"/>
          </a:xfrm>
        </p:grpSpPr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1619673" y="1556792"/>
              <a:ext cx="936103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임직원관리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3299531" y="1556792"/>
              <a:ext cx="936103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게시판 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2555776" y="1556792"/>
              <a:ext cx="756578" cy="2933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조직관리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4235634" y="1556792"/>
              <a:ext cx="1077161" cy="2933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전자결재관리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6236075" y="1556793"/>
              <a:ext cx="936104" cy="2975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업무관리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="" xmlns:a16="http://schemas.microsoft.com/office/drawing/2014/main" id="{2A343CBB-6B09-4010-980E-402BE5836C90}"/>
                </a:ext>
              </a:extLst>
            </p:cNvPr>
            <p:cNvSpPr/>
            <p:nvPr/>
          </p:nvSpPr>
          <p:spPr>
            <a:xfrm>
              <a:off x="5312795" y="1556792"/>
              <a:ext cx="936104" cy="29337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문서관리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979711" y="2041355"/>
            <a:ext cx="4608513" cy="3691901"/>
            <a:chOff x="2086385" y="1988840"/>
            <a:chExt cx="4608513" cy="4225510"/>
          </a:xfrm>
        </p:grpSpPr>
        <p:grpSp>
          <p:nvGrpSpPr>
            <p:cNvPr id="50" name="그룹 49"/>
            <p:cNvGrpSpPr/>
            <p:nvPr/>
          </p:nvGrpSpPr>
          <p:grpSpPr>
            <a:xfrm>
              <a:off x="2086385" y="1988840"/>
              <a:ext cx="4608513" cy="4225510"/>
              <a:chOff x="2086385" y="1988840"/>
              <a:chExt cx="4608513" cy="4225510"/>
            </a:xfrm>
          </p:grpSpPr>
          <p:sp>
            <p:nvSpPr>
              <p:cNvPr id="61" name="이등변 삼각형 60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16200000" flipV="1">
                <a:off x="4225518" y="3079587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2442122"/>
                <a:ext cx="1763427" cy="37722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이등변 삼각형 62">
                <a:extLst>
                  <a:ext uri="{FF2B5EF4-FFF2-40B4-BE49-F238E27FC236}">
                    <a16:creationId xmlns="" xmlns:a16="http://schemas.microsoft.com/office/drawing/2014/main" id="{DBF6BB51-32E4-4588-81DD-3BA6ACE260C3}"/>
                  </a:ext>
                </a:extLst>
              </p:cNvPr>
              <p:cNvSpPr/>
              <p:nvPr/>
            </p:nvSpPr>
            <p:spPr>
              <a:xfrm rot="5400000" flipV="1">
                <a:off x="4232786" y="4064170"/>
                <a:ext cx="332437" cy="2989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4931470" y="2461979"/>
                <a:ext cx="1763427" cy="24592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 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="" xmlns:a16="http://schemas.microsoft.com/office/drawing/2014/main" id="{DFFD550E-2F2F-4554-8928-1A7BF1C9F2F2}"/>
                  </a:ext>
                </a:extLst>
              </p:cNvPr>
              <p:cNvSpPr/>
              <p:nvPr/>
            </p:nvSpPr>
            <p:spPr>
              <a:xfrm>
                <a:off x="2086385" y="1988840"/>
                <a:ext cx="1763427" cy="28294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/>
                    </a:solidFill>
                  </a:rPr>
                  <a:t>전자결재 관리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그룹 76"/>
              <p:cNvGrpSpPr/>
              <p:nvPr/>
            </p:nvGrpSpPr>
            <p:grpSpPr>
              <a:xfrm>
                <a:off x="2147404" y="2497987"/>
                <a:ext cx="1649678" cy="282941"/>
                <a:chOff x="2147404" y="2497987"/>
                <a:chExt cx="1649678" cy="282941"/>
              </a:xfrm>
            </p:grpSpPr>
            <p:sp>
              <p:nvSpPr>
                <p:cNvPr id="85" name="직사각형 84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2147404" y="2497987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dirty="0" smtClean="0">
                      <a:solidFill>
                        <a:schemeClr val="tx1"/>
                      </a:solidFill>
                    </a:rPr>
                    <a:t>추가할 전재결재 명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이등변 삼각형 85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3598554" y="2555139"/>
                  <a:ext cx="198528" cy="175442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grpSp>
            <p:nvGrpSpPr>
              <p:cNvPr id="78" name="그룹 77"/>
              <p:cNvGrpSpPr/>
              <p:nvPr/>
            </p:nvGrpSpPr>
            <p:grpSpPr>
              <a:xfrm>
                <a:off x="4986403" y="2930035"/>
                <a:ext cx="1643499" cy="282941"/>
                <a:chOff x="4986403" y="3043844"/>
                <a:chExt cx="1643499" cy="282941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="" xmlns:a16="http://schemas.microsoft.com/office/drawing/2014/main" id="{DFFD550E-2F2F-4554-8928-1A7BF1C9F2F2}"/>
                    </a:ext>
                  </a:extLst>
                </p:cNvPr>
                <p:cNvSpPr/>
                <p:nvPr/>
              </p:nvSpPr>
              <p:spPr>
                <a:xfrm>
                  <a:off x="4986403" y="3043844"/>
                  <a:ext cx="1643499" cy="2829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smtClean="0">
                      <a:solidFill>
                        <a:schemeClr val="tx1"/>
                      </a:solidFill>
                    </a:rPr>
                    <a:t>결재함      </a:t>
                  </a:r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+-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이등변 삼각형 83">
                  <a:extLst>
                    <a:ext uri="{FF2B5EF4-FFF2-40B4-BE49-F238E27FC236}">
                      <a16:creationId xmlns="" xmlns:a16="http://schemas.microsoft.com/office/drawing/2014/main" id="{DBF6BB51-32E4-4588-81DD-3BA6ACE260C3}"/>
                    </a:ext>
                  </a:extLst>
                </p:cNvPr>
                <p:cNvSpPr/>
                <p:nvPr/>
              </p:nvSpPr>
              <p:spPr>
                <a:xfrm flipV="1">
                  <a:off x="6381823" y="3102781"/>
                  <a:ext cx="198528" cy="175441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sp>
            <p:nvSpPr>
              <p:cNvPr id="79" name="직사각형 78"/>
              <p:cNvSpPr/>
              <p:nvPr/>
            </p:nvSpPr>
            <p:spPr>
              <a:xfrm>
                <a:off x="4165008" y="270892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추가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4208168" y="3735750"/>
                <a:ext cx="431266" cy="1973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삭제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984080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</a:rPr>
                  <a:t>저  장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="" xmlns:a16="http://schemas.microsoft.com/office/drawing/2014/main" id="{73F8B79B-8ADE-4A71-9368-874286CDF1AD}"/>
                  </a:ext>
                </a:extLst>
              </p:cNvPr>
              <p:cNvSpPr/>
              <p:nvPr/>
            </p:nvSpPr>
            <p:spPr>
              <a:xfrm>
                <a:off x="5148248" y="5621086"/>
                <a:ext cx="710818" cy="3281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</a:rPr>
                  <a:t>취</a:t>
                </a:r>
                <a:r>
                  <a:rPr lang="ko-KR" altLang="en-US" sz="1100" dirty="0" smtClean="0">
                    <a:solidFill>
                      <a:schemeClr val="tx1"/>
                    </a:solidFill>
                  </a:rPr>
                  <a:t>  소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DFFD550E-2F2F-4554-8928-1A7BF1C9F2F2}"/>
                </a:ext>
              </a:extLst>
            </p:cNvPr>
            <p:cNvSpPr/>
            <p:nvPr/>
          </p:nvSpPr>
          <p:spPr>
            <a:xfrm>
              <a:off x="4987572" y="2569995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기안함     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+-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="" xmlns:a16="http://schemas.microsoft.com/office/drawing/2014/main" id="{DBF6BB51-32E4-4588-81DD-3BA6ACE260C3}"/>
                </a:ext>
              </a:extLst>
            </p:cNvPr>
            <p:cNvSpPr/>
            <p:nvPr/>
          </p:nvSpPr>
          <p:spPr>
            <a:xfrm flipV="1">
              <a:off x="6382992" y="2628933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DFFD550E-2F2F-4554-8928-1A7BF1C9F2F2}"/>
                </a:ext>
              </a:extLst>
            </p:cNvPr>
            <p:cNvSpPr/>
            <p:nvPr/>
          </p:nvSpPr>
          <p:spPr>
            <a:xfrm>
              <a:off x="4987572" y="4071542"/>
              <a:ext cx="1643499" cy="2829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수신함     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+-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="" xmlns:a16="http://schemas.microsoft.com/office/drawing/2014/main" id="{DBF6BB51-32E4-4588-81DD-3BA6ACE260C3}"/>
                </a:ext>
              </a:extLst>
            </p:cNvPr>
            <p:cNvSpPr/>
            <p:nvPr/>
          </p:nvSpPr>
          <p:spPr>
            <a:xfrm rot="10800000" flipV="1">
              <a:off x="6382991" y="4107034"/>
              <a:ext cx="198528" cy="17544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47158" y="3329801"/>
              <a:ext cx="1334362" cy="1869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우리끼리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73F8B79B-8ADE-4A71-9368-874286CDF1AD}"/>
                </a:ext>
              </a:extLst>
            </p:cNvPr>
            <p:cNvSpPr/>
            <p:nvPr/>
          </p:nvSpPr>
          <p:spPr>
            <a:xfrm>
              <a:off x="5235719" y="3638717"/>
              <a:ext cx="1334362" cy="1869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취미공</a:t>
              </a:r>
              <a:r>
                <a:rPr lang="ko-KR" altLang="en-US" sz="1100" dirty="0">
                  <a:solidFill>
                    <a:schemeClr val="tx1"/>
                  </a:solidFill>
                </a:rPr>
                <a:t>유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40267" y="3379547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048321" y="3681604"/>
              <a:ext cx="107981" cy="1289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83391" y="2875238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기안함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075738" y="2939307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59373" y="3723541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결재함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2051720" y="3787610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73F8B79B-8ADE-4A71-9368-874286CDF1AD}"/>
              </a:ext>
            </a:extLst>
          </p:cNvPr>
          <p:cNvSpPr/>
          <p:nvPr/>
        </p:nvSpPr>
        <p:spPr>
          <a:xfrm>
            <a:off x="2259373" y="4443621"/>
            <a:ext cx="1334362" cy="334038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수신함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권한 설정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051720" y="4507690"/>
            <a:ext cx="107981" cy="112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3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3F3F3F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7539</Words>
  <Application>Microsoft Office PowerPoint</Application>
  <PresentationFormat>화면 슬라이드 쇼(4:3)</PresentationFormat>
  <Paragraphs>4596</Paragraphs>
  <Slides>103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1" baseType="lpstr">
      <vt:lpstr>굴림</vt:lpstr>
      <vt:lpstr>Arial</vt:lpstr>
      <vt:lpstr>돋움</vt:lpstr>
      <vt:lpstr>맑은 고딕</vt:lpstr>
      <vt:lpstr>나눔고딕</vt:lpstr>
      <vt:lpstr>한컴돋움</vt:lpstr>
      <vt:lpstr>나눔손글씨 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big2-01</cp:lastModifiedBy>
  <cp:revision>41</cp:revision>
  <dcterms:created xsi:type="dcterms:W3CDTF">2011-09-02T09:01:33Z</dcterms:created>
  <dcterms:modified xsi:type="dcterms:W3CDTF">2018-12-07T06:37:36Z</dcterms:modified>
</cp:coreProperties>
</file>